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2" r:id="rId2"/>
    <p:sldId id="350" r:id="rId3"/>
    <p:sldId id="361" r:id="rId4"/>
    <p:sldId id="360" r:id="rId5"/>
    <p:sldId id="355" r:id="rId6"/>
    <p:sldId id="358" r:id="rId7"/>
    <p:sldId id="357" r:id="rId8"/>
    <p:sldId id="364" r:id="rId9"/>
    <p:sldId id="365" r:id="rId10"/>
    <p:sldId id="366" r:id="rId11"/>
    <p:sldId id="363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341" autoAdjust="0"/>
    <p:restoredTop sz="99302" autoAdjust="0"/>
  </p:normalViewPr>
  <p:slideViewPr>
    <p:cSldViewPr>
      <p:cViewPr>
        <p:scale>
          <a:sx n="100" d="100"/>
          <a:sy n="100" d="100"/>
        </p:scale>
        <p:origin x="-53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768" y="-7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F2E6A-8E3A-4844-9406-7F02D0E7A59F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FEAE9-DC4D-4D3D-856D-AF0DF1E06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9109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178F4-221D-4732-A274-0F9BABF169F4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DCFEA-E0CA-47D9-B588-F247CDBFD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16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DCFEA-E0CA-47D9-B588-F247CDBFDD9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602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DCFEA-E0CA-47D9-B588-F247CDBFDD9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9603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DCFEA-E0CA-47D9-B588-F247CDBFDD9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396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DCFEA-E0CA-47D9-B588-F247CDBFDD9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1231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  <a:p>
            <a:endParaRPr lang="ru-RU" baseline="0" dirty="0" smtClean="0"/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DCFEA-E0CA-47D9-B588-F247CDBFDD9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7581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DCFEA-E0CA-47D9-B588-F247CDBFDD9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9970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DCFEA-E0CA-47D9-B588-F247CDBFDD9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7640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DCFEA-E0CA-47D9-B588-F247CDBFDD9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8151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DCFEA-E0CA-47D9-B588-F247CDBFDD9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9603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DCFEA-E0CA-47D9-B588-F247CDBFDD9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96030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DCFEA-E0CA-47D9-B588-F247CDBFDD9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9603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a.safonova@alregn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ais.rkn.gov.ru/feedback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918648" cy="1080119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ПРАВИТЕЛЬСТВО АЛТАЙСКОГО КРАЯ</a:t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КОМИССИЯ ПО ДЕЛАМ НЕСОВРШЕННОЛЕТНИХ И ЗАЩИТЕ ИХ ПРАВ АЛТАЙСКОГО КРАЯ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992888" cy="3456384"/>
          </a:xfrm>
        </p:spPr>
        <p:txBody>
          <a:bodyPr>
            <a:normAutofit fontScale="92500" lnSpcReduction="20000"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endParaRPr lang="ru-RU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Bef>
                <a:spcPts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обмена информацией и проведения оперативных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выявлении случаев регистрации детей в интернет-сообществах с противоправным контентом»</a:t>
            </a:r>
          </a:p>
          <a:p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590925" algn="just">
              <a:spcBef>
                <a:spcPts val="0"/>
              </a:spcBef>
            </a:pPr>
            <a:r>
              <a:rPr lang="ru-RU" sz="1400" b="1" i="1" dirty="0" smtClean="0">
                <a:solidFill>
                  <a:schemeClr val="bg1">
                    <a:lumMod val="50000"/>
                  </a:schemeClr>
                </a:solidFill>
              </a:rPr>
              <a:t>Сафонова Ольга Анатольевна</a:t>
            </a:r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</a:rPr>
              <a:t>, консультант сектора по делам несовершеннолетних и защите их прав департамента Администрации Губернатора и Правительства Алтайского края по обеспечению региональной безопасности, ответственный секретарь комиссии по делам несовершеннолетних и защите их прав Алтайского края, (3852) 35-88-22, 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oa.safonova@alregn.ru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ru-RU" sz="14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590925" algn="just"/>
            <a:endParaRPr lang="ru-RU" sz="1400" i="1" dirty="0"/>
          </a:p>
        </p:txBody>
      </p:sp>
      <p:pic>
        <p:nvPicPr>
          <p:cNvPr id="4" name="Picture 4" descr="11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89687" y="332656"/>
            <a:ext cx="842354" cy="887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947044" y="5994866"/>
            <a:ext cx="32416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г. Барнаул</a:t>
            </a:r>
          </a:p>
          <a:p>
            <a:pPr algn="ctr" eaLnBrk="1" hangingPunct="1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31 октября 2017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213824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3500" b="1" dirty="0" smtClean="0"/>
              <a:t>Управление </a:t>
            </a:r>
            <a:r>
              <a:rPr lang="ru-RU" sz="3500" b="1" dirty="0" err="1" smtClean="0"/>
              <a:t>Роскомнадзора</a:t>
            </a:r>
            <a:r>
              <a:rPr lang="ru-RU" sz="3500" b="1" dirty="0" smtClean="0"/>
              <a:t> по Алтайскому краю: 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err="1"/>
              <a:t>Роскомнадзор</a:t>
            </a:r>
            <a:r>
              <a:rPr lang="ru-RU" dirty="0"/>
              <a:t> принимает сообщения о наличии на страницах сайтов в сети Интернет противоправной информации, принимает решения о включении сайтов в Единый реестр доменных имен указателей страниц сайтов в сети Интернет, содержащих информацию, распространение которой в Российской Федерации запрещено, а также последующей блокировке доступа к соответствующим </a:t>
            </a:r>
            <a:r>
              <a:rPr lang="ru-RU" dirty="0" smtClean="0"/>
              <a:t>Интернет-страницам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Информирует </a:t>
            </a:r>
            <a:r>
              <a:rPr lang="ru-RU" dirty="0"/>
              <a:t>Главное управление МВД России по Алтайскому краю о выявленных в ходе мониторинга сети Интернет фактах размещения в сети Интернет пользователями, зарегистрированными на территории Алтайского края, информации, побуждающей детей к совершению действий, представляющих угрозу жизни и (или) здоровью, в том числе причинению вреда своему здоровью, самоубийству в целях использования в оперативно-розыскной </a:t>
            </a:r>
            <a:r>
              <a:rPr lang="ru-RU" dirty="0" smtClean="0"/>
              <a:t>деятельности </a:t>
            </a: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3400" dirty="0" smtClean="0"/>
              <a:t>	</a:t>
            </a:r>
            <a:endParaRPr lang="ru-RU" sz="3400" u="sng" dirty="0"/>
          </a:p>
        </p:txBody>
      </p:sp>
    </p:spTree>
    <p:extLst>
      <p:ext uri="{BB962C8B-B14F-4D97-AF65-F5344CB8AC3E}">
        <p14:creationId xmlns:p14="http://schemas.microsoft.com/office/powerpoint/2010/main" xmlns="" val="236013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940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Нормативная правовая основа </a:t>
            </a:r>
            <a:r>
              <a:rPr lang="ru-RU" sz="1800" b="1" dirty="0"/>
              <a:t>межведомственного взаимодействия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600" b="1" dirty="0"/>
              <a:t>Конституция Российской Федерации;</a:t>
            </a:r>
          </a:p>
          <a:p>
            <a:pPr algn="just"/>
            <a:r>
              <a:rPr lang="ru-RU" sz="1600" b="1" dirty="0"/>
              <a:t>Уголовный кодекс Российской Федерации;</a:t>
            </a:r>
          </a:p>
          <a:p>
            <a:pPr algn="just"/>
            <a:r>
              <a:rPr lang="ru-RU" sz="1600" b="1" dirty="0"/>
              <a:t>Уголовно-процессуальный кодекс Российской Федерации;</a:t>
            </a:r>
          </a:p>
          <a:p>
            <a:pPr algn="just"/>
            <a:r>
              <a:rPr lang="ru-RU" sz="1600" b="1" dirty="0"/>
              <a:t>Кодекс Российской Федерации об административных правонарушениях;</a:t>
            </a:r>
          </a:p>
          <a:p>
            <a:pPr algn="just"/>
            <a:r>
              <a:rPr lang="ru-RU" sz="1600" dirty="0"/>
              <a:t>Федеральный закон от 24.07.1998 № 124-ФЗ </a:t>
            </a:r>
            <a:r>
              <a:rPr lang="ru-RU" sz="1600" b="1" dirty="0"/>
              <a:t>«Об основных гарантиях прав ребенка в Российской Федерации»;</a:t>
            </a:r>
          </a:p>
          <a:p>
            <a:pPr algn="just"/>
            <a:r>
              <a:rPr lang="ru-RU" sz="1600" dirty="0"/>
              <a:t>Федеральный закон от 24.06.1999 № 120-ФЗ </a:t>
            </a:r>
            <a:r>
              <a:rPr lang="ru-RU" sz="1600" b="1" dirty="0"/>
              <a:t>«Об основах системы профилактики безнадзорности и правонарушений несовершеннолетних»;</a:t>
            </a:r>
          </a:p>
          <a:p>
            <a:pPr algn="just"/>
            <a:r>
              <a:rPr lang="ru-RU" sz="1600" dirty="0"/>
              <a:t>Федеральный закон от 27.07.2006 № 149-ФЗ </a:t>
            </a:r>
            <a:r>
              <a:rPr lang="ru-RU" sz="1600" b="1" dirty="0"/>
              <a:t>«Об информации, информационных технологиях и о защите информации»;</a:t>
            </a:r>
          </a:p>
          <a:p>
            <a:pPr algn="just"/>
            <a:r>
              <a:rPr lang="ru-RU" sz="1600" dirty="0"/>
              <a:t>Федеральный закон от 21.11.2011 № 323-ФЗ </a:t>
            </a:r>
            <a:r>
              <a:rPr lang="ru-RU" sz="1600" b="1" dirty="0"/>
              <a:t>«Об основах охраны здоровья граждан в Российской Федерации»;</a:t>
            </a:r>
          </a:p>
          <a:p>
            <a:pPr algn="just"/>
            <a:r>
              <a:rPr lang="ru-RU" sz="1600" dirty="0"/>
              <a:t>Федеральный закон от 29.12.2012 № </a:t>
            </a:r>
            <a:r>
              <a:rPr lang="ru-RU" sz="1600" dirty="0" smtClean="0"/>
              <a:t>273-ФЗ </a:t>
            </a:r>
            <a:r>
              <a:rPr lang="ru-RU" sz="1600" b="1" dirty="0"/>
              <a:t>«Об образовании в Российской Федерации»</a:t>
            </a:r>
            <a:r>
              <a:rPr lang="ru-RU" sz="1600" dirty="0"/>
              <a:t>; </a:t>
            </a:r>
          </a:p>
          <a:p>
            <a:pPr algn="just"/>
            <a:r>
              <a:rPr lang="ru-RU" sz="1600" dirty="0"/>
              <a:t>Федеральный закон от 28.12.2013 № 442-ФЗ </a:t>
            </a:r>
            <a:r>
              <a:rPr lang="ru-RU" sz="1600" b="1" dirty="0"/>
              <a:t>«Об основах социального обслуживания граждан в Российской Федерации»</a:t>
            </a:r>
            <a:r>
              <a:rPr lang="ru-RU" sz="1600" dirty="0"/>
              <a:t>;</a:t>
            </a:r>
          </a:p>
          <a:p>
            <a:pPr algn="just"/>
            <a:r>
              <a:rPr lang="ru-RU" sz="1600" dirty="0"/>
              <a:t>Федеральный закон от 23.06.2016 № 182-ФЗ </a:t>
            </a:r>
            <a:r>
              <a:rPr lang="ru-RU" sz="1600" b="1" dirty="0"/>
              <a:t>«Об основах системы профилактики правонарушений в Российской Федерации»</a:t>
            </a:r>
            <a:r>
              <a:rPr lang="ru-RU" sz="1600" dirty="0"/>
              <a:t>;</a:t>
            </a:r>
          </a:p>
          <a:p>
            <a:pPr algn="just"/>
            <a:r>
              <a:rPr lang="ru-RU" sz="1600" dirty="0"/>
              <a:t>Закон Алтайского края от 15.12.2002 № 86-ЗС </a:t>
            </a:r>
            <a:r>
              <a:rPr lang="ru-RU" sz="1600" b="1" dirty="0"/>
              <a:t>«О системе профилактики безнадзорности и правонарушений несовершеннолетних в Алтайском крае»</a:t>
            </a:r>
            <a:r>
              <a:rPr lang="ru-RU" sz="1600" dirty="0"/>
              <a:t>;</a:t>
            </a:r>
          </a:p>
          <a:p>
            <a:pPr algn="just"/>
            <a:r>
              <a:rPr lang="ru-RU" sz="1600" b="1" dirty="0"/>
              <a:t>Межведомственный стандарт оказания комплексной помощи </a:t>
            </a:r>
            <a:r>
              <a:rPr lang="ru-RU" sz="1600" dirty="0"/>
              <a:t>(медицинской реабилитации, социально-психологической, психолого-педагогической) несовершеннолетним, пережившим попытку суицида (приказ Главного управления образования и молодежной политики Алтайского края от 17.02.2015 № 379)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xmlns="" val="303327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100" dirty="0">
                <a:solidFill>
                  <a:srgbClr val="C00000"/>
                </a:solidFill>
              </a:rPr>
              <a:t>Цель: </a:t>
            </a:r>
            <a:r>
              <a:rPr lang="ru-RU" sz="2100" b="1" dirty="0" smtClean="0"/>
              <a:t>выявление</a:t>
            </a:r>
            <a:r>
              <a:rPr lang="ru-RU" sz="2100" dirty="0" smtClean="0"/>
              <a:t> </a:t>
            </a:r>
            <a:r>
              <a:rPr lang="ru-RU" sz="2100" dirty="0"/>
              <a:t>и </a:t>
            </a:r>
            <a:r>
              <a:rPr lang="ru-RU" sz="2100" b="1" dirty="0" smtClean="0"/>
              <a:t>пресечение</a:t>
            </a:r>
            <a:r>
              <a:rPr lang="ru-RU" sz="2100" dirty="0" smtClean="0"/>
              <a:t> </a:t>
            </a:r>
            <a:r>
              <a:rPr lang="ru-RU" sz="2100" b="1" dirty="0"/>
              <a:t>случаев</a:t>
            </a:r>
            <a:r>
              <a:rPr lang="ru-RU" sz="2100" dirty="0"/>
              <a:t> </a:t>
            </a:r>
            <a:r>
              <a:rPr lang="ru-RU" sz="2100" b="1" dirty="0"/>
              <a:t>регистрации</a:t>
            </a:r>
            <a:r>
              <a:rPr lang="ru-RU" sz="2100" dirty="0"/>
              <a:t> детей в </a:t>
            </a:r>
            <a:r>
              <a:rPr lang="ru-RU" sz="2100" b="1" dirty="0"/>
              <a:t>интернет-сообществах</a:t>
            </a:r>
            <a:r>
              <a:rPr lang="ru-RU" sz="2100" dirty="0"/>
              <a:t> </a:t>
            </a:r>
            <a:r>
              <a:rPr lang="ru-RU" sz="2100" b="1" dirty="0"/>
              <a:t>с противоправным контентом</a:t>
            </a:r>
            <a:r>
              <a:rPr lang="ru-RU" sz="2100" dirty="0"/>
              <a:t>, направленных на вовлечение несовершеннолетних в совершение преступлений, другие противоправные и (или) антиобщественные действия, случаев склонения их к суицидальным действиям, а также для организации в отношении них индивидуальной профилактической </a:t>
            </a:r>
            <a:r>
              <a:rPr lang="ru-RU" sz="2100" dirty="0" smtClean="0"/>
              <a:t>работы</a:t>
            </a:r>
          </a:p>
          <a:p>
            <a:pPr marL="0" indent="0" algn="just">
              <a:buNone/>
            </a:pPr>
            <a:endParaRPr lang="ru-RU" sz="2100" dirty="0" smtClean="0"/>
          </a:p>
          <a:p>
            <a:pPr marL="0" indent="0" algn="just">
              <a:buNone/>
            </a:pPr>
            <a:r>
              <a:rPr lang="ru-RU" sz="2100" b="1" dirty="0" smtClean="0">
                <a:solidFill>
                  <a:srgbClr val="C00000"/>
                </a:solidFill>
              </a:rPr>
              <a:t>Участники </a:t>
            </a:r>
            <a:r>
              <a:rPr lang="ru-RU" sz="2100" b="1" dirty="0">
                <a:solidFill>
                  <a:srgbClr val="C00000"/>
                </a:solidFill>
              </a:rPr>
              <a:t>межведомственного </a:t>
            </a:r>
            <a:r>
              <a:rPr lang="ru-RU" sz="2100" b="1" dirty="0" smtClean="0">
                <a:solidFill>
                  <a:srgbClr val="C00000"/>
                </a:solidFill>
              </a:rPr>
              <a:t>взаимодействия:</a:t>
            </a:r>
            <a:endParaRPr lang="ru-RU" sz="21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100" dirty="0"/>
              <a:t>территориальные органы внутренних дел и структурные подразделения Главного управления МВД России по Алтайскому </a:t>
            </a:r>
            <a:r>
              <a:rPr lang="ru-RU" sz="2100" dirty="0" smtClean="0"/>
              <a:t>краю</a:t>
            </a:r>
            <a:endParaRPr lang="ru-RU" sz="21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100" dirty="0"/>
              <a:t>следственные отделы и структурные подразделения следственного управления Следственного комитета Российской Федерации по Алтайскому </a:t>
            </a:r>
            <a:r>
              <a:rPr lang="ru-RU" sz="2100" dirty="0" smtClean="0"/>
              <a:t>краю</a:t>
            </a:r>
            <a:endParaRPr lang="ru-RU" sz="21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100" dirty="0"/>
              <a:t>Управление </a:t>
            </a:r>
            <a:r>
              <a:rPr lang="ru-RU" sz="2100" dirty="0" err="1"/>
              <a:t>Роскомнадзора</a:t>
            </a:r>
            <a:r>
              <a:rPr lang="ru-RU" sz="2100" dirty="0"/>
              <a:t> по Алтайскому краю и Республике </a:t>
            </a:r>
            <a:r>
              <a:rPr lang="ru-RU" sz="2100" dirty="0" smtClean="0"/>
              <a:t>Алтай</a:t>
            </a:r>
            <a:endParaRPr lang="ru-RU" sz="21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100" dirty="0"/>
              <a:t>Министерство образования и науки Алтайского края, образовательные </a:t>
            </a:r>
            <a:r>
              <a:rPr lang="ru-RU" sz="2100" dirty="0" smtClean="0"/>
              <a:t>организации</a:t>
            </a:r>
            <a:endParaRPr lang="ru-RU" sz="21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100" dirty="0"/>
              <a:t>Министерство труда и социальной защиты Алтайского края, организации социального обслуживания населения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100" dirty="0"/>
              <a:t>Министерство здравоохранения Алтайского края, медицинские </a:t>
            </a:r>
            <a:r>
              <a:rPr lang="ru-RU" sz="2100" dirty="0" smtClean="0"/>
              <a:t>организации</a:t>
            </a:r>
            <a:endParaRPr lang="ru-RU" sz="21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100" dirty="0"/>
              <a:t>комиссии по делам несовершеннолетних и защите их </a:t>
            </a:r>
            <a:r>
              <a:rPr lang="ru-RU" sz="2100" dirty="0" smtClean="0"/>
              <a:t>прав</a:t>
            </a:r>
            <a:endParaRPr lang="ru-RU" sz="2100" dirty="0"/>
          </a:p>
          <a:p>
            <a:pPr marL="0" indent="0" algn="just">
              <a:buNone/>
            </a:pPr>
            <a:endParaRPr lang="ru-RU" sz="2100" dirty="0"/>
          </a:p>
          <a:p>
            <a:pPr marL="0" indent="0" algn="just">
              <a:buNone/>
            </a:pPr>
            <a:r>
              <a:rPr lang="ru-RU" sz="1900" i="1" dirty="0" smtClean="0"/>
              <a:t>Основание разработки порядка: </a:t>
            </a:r>
            <a:r>
              <a:rPr lang="ru-RU" sz="1900" b="1" i="1" dirty="0" smtClean="0"/>
              <a:t>постановление комиссии по делам несовершеннолетних и защите их прав Алтайского края от 16.03.2017 № 1</a:t>
            </a:r>
          </a:p>
          <a:p>
            <a:pPr marL="0" indent="895350" algn="just">
              <a:buNone/>
            </a:pPr>
            <a:endParaRPr lang="ru-RU" sz="1900" i="1" dirty="0"/>
          </a:p>
          <a:p>
            <a:pPr marL="0" indent="895350" algn="just">
              <a:buNone/>
            </a:pPr>
            <a:endParaRPr lang="ru-RU" sz="2100" dirty="0" smtClean="0"/>
          </a:p>
          <a:p>
            <a:pPr marL="0" indent="895350" algn="just">
              <a:buNone/>
            </a:pPr>
            <a:endParaRPr lang="ru-RU" sz="2100" dirty="0"/>
          </a:p>
          <a:p>
            <a:pPr marL="0" indent="895350" algn="just">
              <a:buNone/>
            </a:pPr>
            <a:endParaRPr lang="ru-RU" sz="2100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13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57606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Противоправный контент: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just">
              <a:tabLst>
                <a:tab pos="810260" algn="l"/>
              </a:tabLst>
            </a:pPr>
            <a:r>
              <a:rPr lang="ru-RU" sz="1800" dirty="0">
                <a:ea typeface="Times New Roman"/>
                <a:cs typeface="Times New Roman"/>
              </a:rPr>
              <a:t>информация о способах совершения </a:t>
            </a:r>
            <a:r>
              <a:rPr lang="ru-RU" sz="1800" dirty="0">
                <a:solidFill>
                  <a:srgbClr val="C00000"/>
                </a:solidFill>
                <a:ea typeface="Times New Roman"/>
                <a:cs typeface="Times New Roman"/>
              </a:rPr>
              <a:t>самоубийства</a:t>
            </a:r>
            <a:r>
              <a:rPr lang="ru-RU" sz="1800" dirty="0">
                <a:ea typeface="Times New Roman"/>
                <a:cs typeface="Times New Roman"/>
              </a:rPr>
              <a:t>, а также призывов к совершению </a:t>
            </a:r>
            <a:r>
              <a:rPr lang="ru-RU" sz="1800" dirty="0" smtClean="0">
                <a:ea typeface="Times New Roman"/>
                <a:cs typeface="Times New Roman"/>
              </a:rPr>
              <a:t>самоубийства, в том числе склонение к самоубийству социально опасным способом;</a:t>
            </a:r>
            <a:endParaRPr lang="ru-RU" sz="1800" dirty="0"/>
          </a:p>
          <a:p>
            <a:pPr algn="just">
              <a:tabLst>
                <a:tab pos="810260" algn="l"/>
              </a:tabLst>
            </a:pPr>
            <a:r>
              <a:rPr lang="ru-RU" sz="1800" dirty="0">
                <a:ea typeface="Times New Roman"/>
                <a:cs typeface="Times New Roman"/>
              </a:rPr>
              <a:t>материалы с </a:t>
            </a:r>
            <a:r>
              <a:rPr lang="ru-RU" sz="1800" dirty="0">
                <a:solidFill>
                  <a:srgbClr val="C00000"/>
                </a:solidFill>
                <a:ea typeface="Times New Roman"/>
                <a:cs typeface="Times New Roman"/>
              </a:rPr>
              <a:t>порнографическими изображениями </a:t>
            </a:r>
            <a:r>
              <a:rPr lang="ru-RU" sz="1800" dirty="0">
                <a:ea typeface="Times New Roman"/>
                <a:cs typeface="Times New Roman"/>
              </a:rPr>
              <a:t>несовершеннолетних и (или) объявлений о привлечении несовершеннолетних в качестве исполнителей для участия в зрелищных мероприятиях порнографического характера;</a:t>
            </a:r>
            <a:endParaRPr lang="ru-RU" sz="1800" dirty="0"/>
          </a:p>
          <a:p>
            <a:pPr algn="just">
              <a:tabLst>
                <a:tab pos="810260" algn="l"/>
              </a:tabLst>
            </a:pPr>
            <a:r>
              <a:rPr lang="ru-RU" sz="1800" dirty="0">
                <a:ea typeface="Times New Roman"/>
                <a:cs typeface="Times New Roman"/>
              </a:rPr>
              <a:t>информации о способах, методах разработки, изготовления и использования </a:t>
            </a:r>
            <a:r>
              <a:rPr lang="ru-RU" sz="1800" dirty="0">
                <a:solidFill>
                  <a:srgbClr val="C00000"/>
                </a:solidFill>
                <a:ea typeface="Times New Roman"/>
                <a:cs typeface="Times New Roman"/>
              </a:rPr>
              <a:t>наркотических средств, психотропных веществ </a:t>
            </a:r>
            <a:r>
              <a:rPr lang="ru-RU" sz="1800" dirty="0">
                <a:ea typeface="Times New Roman"/>
                <a:cs typeface="Times New Roman"/>
              </a:rPr>
              <a:t>и их </a:t>
            </a:r>
            <a:r>
              <a:rPr lang="ru-RU" sz="1800" dirty="0" err="1">
                <a:ea typeface="Times New Roman"/>
                <a:cs typeface="Times New Roman"/>
              </a:rPr>
              <a:t>прекурсоров</a:t>
            </a:r>
            <a:r>
              <a:rPr lang="ru-RU" sz="1800" dirty="0">
                <a:ea typeface="Times New Roman"/>
                <a:cs typeface="Times New Roman"/>
              </a:rPr>
              <a:t>, новых потенциально опасных </a:t>
            </a:r>
            <a:r>
              <a:rPr lang="ru-RU" sz="1800" dirty="0" err="1">
                <a:ea typeface="Times New Roman"/>
                <a:cs typeface="Times New Roman"/>
              </a:rPr>
              <a:t>психоактивных</a:t>
            </a:r>
            <a:r>
              <a:rPr lang="ru-RU" sz="1800" dirty="0">
                <a:ea typeface="Times New Roman"/>
                <a:cs typeface="Times New Roman"/>
              </a:rPr>
              <a:t> веществ, местах их приобретения, способах и местах культивирования </a:t>
            </a:r>
            <a:r>
              <a:rPr lang="ru-RU" sz="1800" dirty="0" err="1">
                <a:ea typeface="Times New Roman"/>
                <a:cs typeface="Times New Roman"/>
              </a:rPr>
              <a:t>наркосодержащих</a:t>
            </a:r>
            <a:r>
              <a:rPr lang="ru-RU" sz="1800" dirty="0">
                <a:ea typeface="Times New Roman"/>
                <a:cs typeface="Times New Roman"/>
              </a:rPr>
              <a:t> растений;</a:t>
            </a:r>
            <a:endParaRPr lang="ru-RU" sz="1800" dirty="0"/>
          </a:p>
          <a:p>
            <a:pPr algn="just">
              <a:tabLst>
                <a:tab pos="810260" algn="l"/>
              </a:tabLst>
            </a:pPr>
            <a:r>
              <a:rPr lang="ru-RU" sz="1800" dirty="0">
                <a:ea typeface="Times New Roman"/>
                <a:cs typeface="Times New Roman"/>
              </a:rPr>
              <a:t>материалы </a:t>
            </a:r>
            <a:r>
              <a:rPr lang="ru-RU" sz="1800" dirty="0">
                <a:solidFill>
                  <a:srgbClr val="C00000"/>
                </a:solidFill>
                <a:ea typeface="Times New Roman"/>
                <a:cs typeface="Times New Roman"/>
              </a:rPr>
              <a:t>экстремистского</a:t>
            </a:r>
            <a:r>
              <a:rPr lang="ru-RU" sz="1800" dirty="0">
                <a:ea typeface="Times New Roman"/>
                <a:cs typeface="Times New Roman"/>
              </a:rPr>
              <a:t> и </a:t>
            </a:r>
            <a:r>
              <a:rPr lang="ru-RU" sz="1800" dirty="0">
                <a:solidFill>
                  <a:srgbClr val="C00000"/>
                </a:solidFill>
                <a:ea typeface="Times New Roman"/>
                <a:cs typeface="Times New Roman"/>
              </a:rPr>
              <a:t>террористического</a:t>
            </a:r>
            <a:r>
              <a:rPr lang="ru-RU" sz="1800" dirty="0">
                <a:ea typeface="Times New Roman"/>
                <a:cs typeface="Times New Roman"/>
              </a:rPr>
              <a:t> характера;</a:t>
            </a:r>
            <a:endParaRPr lang="ru-RU" sz="1800" dirty="0"/>
          </a:p>
          <a:p>
            <a:pPr algn="just">
              <a:tabLst>
                <a:tab pos="810260" algn="l"/>
              </a:tabLst>
            </a:pPr>
            <a:r>
              <a:rPr lang="ru-RU" sz="1800" dirty="0">
                <a:ea typeface="Times New Roman"/>
                <a:cs typeface="Times New Roman"/>
              </a:rPr>
              <a:t>информация о способах, методах изготовления взрывчатых материалов и взрывчатых устройств;</a:t>
            </a:r>
            <a:endParaRPr lang="ru-RU" sz="1800" dirty="0"/>
          </a:p>
          <a:p>
            <a:pPr algn="just">
              <a:tabLst>
                <a:tab pos="810260" algn="l"/>
              </a:tabLst>
            </a:pPr>
            <a:r>
              <a:rPr lang="ru-RU" sz="1800" dirty="0">
                <a:solidFill>
                  <a:srgbClr val="C00000"/>
                </a:solidFill>
                <a:ea typeface="Times New Roman"/>
                <a:cs typeface="Times New Roman"/>
              </a:rPr>
              <a:t>пропаганда преступлений</a:t>
            </a:r>
            <a:r>
              <a:rPr lang="ru-RU" sz="1800" dirty="0">
                <a:ea typeface="Times New Roman"/>
                <a:cs typeface="Times New Roman"/>
              </a:rPr>
              <a:t>, обучение их совершению и др.</a:t>
            </a:r>
            <a:endParaRPr lang="ru-RU" sz="1800" dirty="0"/>
          </a:p>
          <a:p>
            <a:pPr>
              <a:buFontTx/>
              <a:buChar char="-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92665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19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u="sng" dirty="0" smtClean="0"/>
              <a:t>Действия специалистов организации:</a:t>
            </a:r>
          </a:p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ИНФОРМИРОВАНИЕ РУКОВОДИТЕЛЯ</a:t>
            </a:r>
          </a:p>
          <a:p>
            <a:pPr marL="0" indent="0" algn="ctr">
              <a:buNone/>
            </a:pPr>
            <a:endParaRPr lang="ru-RU" sz="900" u="sng" dirty="0" smtClean="0"/>
          </a:p>
          <a:p>
            <a:pPr marL="0" indent="0" algn="ctr">
              <a:buNone/>
            </a:pPr>
            <a:r>
              <a:rPr lang="ru-RU" sz="2800" b="1" u="sng" dirty="0" smtClean="0"/>
              <a:t>Действия руководителя организации:</a:t>
            </a:r>
          </a:p>
          <a:p>
            <a:pPr algn="ctr"/>
            <a:r>
              <a:rPr lang="ru-RU" sz="2800" dirty="0" smtClean="0"/>
              <a:t>обеспечивает передачу сообщения в ТОВД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04864"/>
            <a:ext cx="396044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7302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424936" cy="576064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2800" b="1" u="sng" dirty="0" smtClean="0"/>
              <a:t>Руководитель организации обеспечивает:</a:t>
            </a:r>
          </a:p>
          <a:p>
            <a:pPr algn="ctr">
              <a:spcBef>
                <a:spcPts val="2400"/>
              </a:spcBef>
            </a:pPr>
            <a:r>
              <a:rPr lang="ru-RU" sz="2800" dirty="0" smtClean="0"/>
              <a:t>внесение сведений в форму на сайте </a:t>
            </a:r>
            <a:r>
              <a:rPr lang="ru-RU" sz="2800" dirty="0" err="1" smtClean="0"/>
              <a:t>Роскомнадзора</a:t>
            </a:r>
            <a:r>
              <a:rPr lang="ru-RU" sz="2800" dirty="0" smtClean="0"/>
              <a:t>  </a:t>
            </a:r>
            <a:r>
              <a:rPr lang="en-US" sz="2800" dirty="0"/>
              <a:t>(</a:t>
            </a:r>
            <a:r>
              <a:rPr lang="en-US" sz="2800" dirty="0" smtClean="0">
                <a:hlinkClick r:id="rId3"/>
              </a:rPr>
              <a:t>http</a:t>
            </a:r>
            <a:r>
              <a:rPr lang="en-US" sz="2800" dirty="0">
                <a:hlinkClick r:id="rId3"/>
              </a:rPr>
              <a:t>://eais.rkn.gov.ru/feedback</a:t>
            </a:r>
            <a:r>
              <a:rPr lang="en-US" sz="2800" dirty="0" smtClean="0">
                <a:hlinkClick r:id="rId3"/>
              </a:rPr>
              <a:t>/</a:t>
            </a:r>
            <a:r>
              <a:rPr lang="en-US" sz="2800" dirty="0" smtClean="0"/>
              <a:t>)</a:t>
            </a:r>
            <a:endParaRPr lang="ru-RU" sz="2800" dirty="0" smtClean="0"/>
          </a:p>
          <a:p>
            <a:pPr algn="ctr">
              <a:spcBef>
                <a:spcPts val="2400"/>
              </a:spcBef>
            </a:pPr>
            <a:r>
              <a:rPr lang="ru-RU" sz="2800" dirty="0"/>
              <a:t>установление </a:t>
            </a:r>
            <a:r>
              <a:rPr lang="ru-RU" sz="2800" dirty="0" smtClean="0"/>
              <a:t>обстоятельств происшествия</a:t>
            </a:r>
            <a:endParaRPr lang="ru-RU" sz="2800" dirty="0"/>
          </a:p>
          <a:p>
            <a:pPr algn="ctr">
              <a:spcBef>
                <a:spcPts val="2400"/>
              </a:spcBef>
            </a:pPr>
            <a:r>
              <a:rPr lang="ru-RU" sz="2800" dirty="0"/>
              <a:t>информирование родителей (законных представителей) </a:t>
            </a:r>
            <a:r>
              <a:rPr lang="ru-RU" sz="2800" dirty="0" smtClean="0"/>
              <a:t>о </a:t>
            </a:r>
            <a:r>
              <a:rPr lang="ru-RU" sz="2800" dirty="0"/>
              <a:t>выявлении случая </a:t>
            </a:r>
            <a:r>
              <a:rPr lang="ru-RU" sz="2800" dirty="0" smtClean="0"/>
              <a:t>и правовой </a:t>
            </a:r>
            <a:r>
              <a:rPr lang="ru-RU" sz="2800" dirty="0"/>
              <a:t>ответственности за распространение противоправной информации;</a:t>
            </a:r>
          </a:p>
          <a:p>
            <a:pPr algn="ctr">
              <a:spcBef>
                <a:spcPts val="2400"/>
              </a:spcBef>
            </a:pPr>
            <a:r>
              <a:rPr lang="ru-RU" sz="2800" dirty="0"/>
              <a:t>получение информированного согласия родителей (законных представителей) на комплекс психолого-педагогической, медицинской и социальной </a:t>
            </a:r>
            <a:r>
              <a:rPr lang="ru-RU" sz="2800" dirty="0" smtClean="0"/>
              <a:t>помощи ребенку</a:t>
            </a:r>
            <a:endParaRPr lang="ru-RU" sz="2800" dirty="0"/>
          </a:p>
          <a:p>
            <a:pPr algn="ctr">
              <a:spcBef>
                <a:spcPts val="2400"/>
              </a:spcBef>
            </a:pPr>
            <a:r>
              <a:rPr lang="ru-RU" sz="2800" dirty="0"/>
              <a:t>оказание несовершеннолетнему или его родителям (законным представителям) экстренной медицинской, психолого-педагогической или социальной помощи с учетом индивидуальной потребности, </a:t>
            </a:r>
            <a:r>
              <a:rPr lang="ru-RU" sz="2800" dirty="0" smtClean="0"/>
              <a:t>наличия показаний</a:t>
            </a:r>
            <a:endParaRPr lang="ru-RU" sz="2800" dirty="0"/>
          </a:p>
          <a:p>
            <a:pPr algn="ctr"/>
            <a:endParaRPr lang="ru-RU" sz="2800" dirty="0"/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11063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Территориальные органы внутренних дел, следственные органы:</a:t>
            </a:r>
          </a:p>
          <a:p>
            <a:pPr marL="0" indent="0" algn="ctr">
              <a:buNone/>
            </a:pPr>
            <a:endParaRPr lang="ru-RU" dirty="0" smtClean="0"/>
          </a:p>
          <a:p>
            <a:pPr algn="just"/>
            <a:r>
              <a:rPr lang="ru-RU" dirty="0" smtClean="0"/>
              <a:t>при наличии признаков преступления или правонарушения принимают решения в соответствии с уголовным, уголовно-процессуальным, административным законодательством Российской Федерации</a:t>
            </a:r>
          </a:p>
          <a:p>
            <a:pPr algn="just"/>
            <a:r>
              <a:rPr lang="ru-RU" dirty="0" smtClean="0"/>
              <a:t>информируют медицинские, образовательные организации, организации </a:t>
            </a:r>
            <a:r>
              <a:rPr lang="ru-RU" dirty="0"/>
              <a:t>социального обслуживания для проведения индивидуальной профилактической работы с несовершеннолетним и (или) его родителями (законными представителями), оказания им необходимой </a:t>
            </a:r>
            <a:r>
              <a:rPr lang="ru-RU" dirty="0" smtClean="0"/>
              <a:t>помощи</a:t>
            </a:r>
          </a:p>
          <a:p>
            <a:pPr algn="just"/>
            <a:r>
              <a:rPr lang="ru-RU" dirty="0" smtClean="0"/>
              <a:t>запрашивают у медицинских, образовательных организаций, организаций социального обслуживания информацию о принятых мерах для приобщения к материалам уголовного дела</a:t>
            </a:r>
          </a:p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042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4600" b="1" dirty="0"/>
              <a:t>Образовательные, медицинские организации и организации социального </a:t>
            </a:r>
            <a:r>
              <a:rPr lang="ru-RU" sz="4600" b="1" dirty="0" smtClean="0"/>
              <a:t>обслуживания: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3400" dirty="0" smtClean="0"/>
              <a:t>В </a:t>
            </a:r>
            <a:r>
              <a:rPr lang="ru-RU" sz="3400" dirty="0"/>
              <a:t>соответствии с Федеральным законом от 24.06.1999 № 120-ФЗ «Об </a:t>
            </a:r>
            <a:r>
              <a:rPr lang="ru-RU" sz="3400" dirty="0" smtClean="0"/>
              <a:t>основах </a:t>
            </a:r>
            <a:r>
              <a:rPr lang="ru-RU" sz="3400" dirty="0"/>
              <a:t>системы профилактики безнадзорности и правонарушений </a:t>
            </a:r>
            <a:r>
              <a:rPr lang="ru-RU" sz="3400" dirty="0" smtClean="0"/>
              <a:t>несовершеннолетних</a:t>
            </a:r>
            <a:r>
              <a:rPr lang="ru-RU" sz="3400" dirty="0"/>
              <a:t>», межведомственным стандартом оказания комплексной </a:t>
            </a:r>
            <a:r>
              <a:rPr lang="ru-RU" sz="3400" dirty="0" smtClean="0"/>
              <a:t>помощи </a:t>
            </a:r>
            <a:r>
              <a:rPr lang="ru-RU" sz="3400" dirty="0"/>
              <a:t>(медицинской реабилитации, социально-психологической, психолого-педагогической) несовершеннолетним, пережившим попытку суицида, внутренними локальными актами и др.:</a:t>
            </a:r>
          </a:p>
          <a:p>
            <a:pPr algn="just"/>
            <a:r>
              <a:rPr lang="ru-RU" sz="3400" b="1" dirty="0"/>
              <a:t>медицинские организации </a:t>
            </a:r>
            <a:r>
              <a:rPr lang="ru-RU" sz="3400" dirty="0"/>
              <a:t>обеспечивают консультирование, лечение, динамический контроль несовершеннолетних при наличии показаний;</a:t>
            </a:r>
          </a:p>
          <a:p>
            <a:pPr algn="just"/>
            <a:r>
              <a:rPr lang="ru-RU" sz="3400" b="1" dirty="0"/>
              <a:t>образовательные организации </a:t>
            </a:r>
            <a:r>
              <a:rPr lang="ru-RU" sz="3400" dirty="0"/>
              <a:t>обеспечивают разработку и реализацию дополнительных мероприятий по месту обучения по профилактике </a:t>
            </a:r>
            <a:r>
              <a:rPr lang="ru-RU" sz="3400" dirty="0" err="1"/>
              <a:t>девиантного</a:t>
            </a:r>
            <a:r>
              <a:rPr lang="ru-RU" sz="3400" dirty="0"/>
              <a:t>, в том числе суицидального поведения обучающихся;</a:t>
            </a:r>
          </a:p>
          <a:p>
            <a:pPr algn="just"/>
            <a:r>
              <a:rPr lang="ru-RU" sz="3400" b="1" dirty="0"/>
              <a:t>организации социального обслуживания </a:t>
            </a:r>
            <a:r>
              <a:rPr lang="ru-RU" sz="3400" dirty="0"/>
              <a:t>обеспечивают предоставление социальных услуг несовершеннолетним с учетом индивидуальной потребности, социальное сопровождение их родителей (законных представителей). </a:t>
            </a:r>
          </a:p>
          <a:p>
            <a:pPr algn="just"/>
            <a:r>
              <a:rPr lang="ru-RU" sz="3400" b="1" dirty="0" smtClean="0"/>
              <a:t>информируют </a:t>
            </a:r>
            <a:r>
              <a:rPr lang="ru-RU" sz="3400" b="1" dirty="0"/>
              <a:t>о результатах проведенной работы </a:t>
            </a:r>
            <a:r>
              <a:rPr lang="ru-RU" sz="3400" dirty="0"/>
              <a:t>с несовершеннолетним и его родителями (законными представителями) </a:t>
            </a:r>
            <a:r>
              <a:rPr lang="ru-RU" sz="3400" b="1" dirty="0"/>
              <a:t>следственные отделы </a:t>
            </a:r>
            <a:r>
              <a:rPr lang="ru-RU" sz="3400" dirty="0" smtClean="0"/>
              <a:t>и </a:t>
            </a:r>
            <a:r>
              <a:rPr lang="ru-RU" sz="3400" dirty="0"/>
              <a:t>(или) структурные подразделения следственного управления </a:t>
            </a:r>
            <a:r>
              <a:rPr lang="ru-RU" sz="3400" dirty="0" smtClean="0"/>
              <a:t>Следственного </a:t>
            </a:r>
            <a:r>
              <a:rPr lang="ru-RU" sz="3400" dirty="0"/>
              <a:t>комитета Российской Федерации по Алтайскому краю по соответствующим </a:t>
            </a:r>
            <a:r>
              <a:rPr lang="ru-RU" sz="3400" dirty="0" smtClean="0"/>
              <a:t>запросам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xmlns="" val="51289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3500" b="1" dirty="0" smtClean="0"/>
              <a:t>Комиссии по делам несовершеннолетних и защите их прав: 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3400" dirty="0" smtClean="0"/>
              <a:t>	На </a:t>
            </a:r>
            <a:r>
              <a:rPr lang="ru-RU" sz="3400" dirty="0"/>
              <a:t>заседаниях </a:t>
            </a:r>
            <a:r>
              <a:rPr lang="ru-RU" sz="3400" b="1" dirty="0"/>
              <a:t>проводят межведомственный анализ </a:t>
            </a:r>
            <a:r>
              <a:rPr lang="ru-RU" sz="3400" dirty="0"/>
              <a:t>ситуации по вовлечению несовершеннолетних в совершение противоправных и (или) антиобщественных действий, склонению их к суицидальным действиям в интернет-сообществах, </a:t>
            </a:r>
            <a:r>
              <a:rPr lang="ru-RU" sz="3400" b="1" dirty="0"/>
              <a:t>принимают решения (постановления), </a:t>
            </a:r>
            <a:r>
              <a:rPr lang="ru-RU" sz="3400" dirty="0"/>
              <a:t>направленные на устранение этому способствующих причин и условий</a:t>
            </a:r>
            <a:r>
              <a:rPr lang="ru-RU" sz="3400" dirty="0" smtClean="0"/>
              <a:t>.</a:t>
            </a:r>
          </a:p>
          <a:p>
            <a:pPr marL="0" indent="0" algn="just">
              <a:buNone/>
            </a:pPr>
            <a:endParaRPr lang="ru-RU" sz="3400" dirty="0"/>
          </a:p>
          <a:p>
            <a:pPr marL="0" indent="0" algn="just">
              <a:buNone/>
            </a:pPr>
            <a:r>
              <a:rPr lang="ru-RU" sz="3400" dirty="0" smtClean="0"/>
              <a:t>	Муниципальные </a:t>
            </a:r>
            <a:r>
              <a:rPr lang="ru-RU" sz="3400" dirty="0"/>
              <a:t>комиссии по делам несовершеннолетних и </a:t>
            </a:r>
            <a:r>
              <a:rPr lang="ru-RU" sz="3400" dirty="0" smtClean="0"/>
              <a:t>защите </a:t>
            </a:r>
            <a:r>
              <a:rPr lang="ru-RU" sz="3400" dirty="0"/>
              <a:t>их прав </a:t>
            </a:r>
            <a:r>
              <a:rPr lang="ru-RU" sz="3400" b="1" dirty="0"/>
              <a:t>организуют комплексную индивидуальную профилактическую работу </a:t>
            </a:r>
            <a:r>
              <a:rPr lang="ru-RU" sz="3400" dirty="0"/>
              <a:t>в отношении </a:t>
            </a:r>
            <a:r>
              <a:rPr lang="ru-RU" sz="3400" u="sng" dirty="0"/>
              <a:t>несовершеннолетних и родителей (законных представителей), находящихся в социально опасном положении.</a:t>
            </a:r>
          </a:p>
        </p:txBody>
      </p:sp>
    </p:spTree>
    <p:extLst>
      <p:ext uri="{BB962C8B-B14F-4D97-AF65-F5344CB8AC3E}">
        <p14:creationId xmlns:p14="http://schemas.microsoft.com/office/powerpoint/2010/main" xmlns="" val="217176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2270</TotalTime>
  <Words>969</Words>
  <Application>Microsoft Office PowerPoint</Application>
  <PresentationFormat>Экран (4:3)</PresentationFormat>
  <Paragraphs>99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ПРАВИТЕЛЬСТВО АЛТАЙСКОГО КРАЯ КОМИССИЯ ПО ДЕЛАМ НЕСОВРШЕННОЛЕТНИХ И ЗАЩИТЕ ИХ ПРАВ АЛТАЙСКОГО КРАЯ </vt:lpstr>
      <vt:lpstr>Нормативная правовая основа межведомственного взаимодействия </vt:lpstr>
      <vt:lpstr>Слайд 3</vt:lpstr>
      <vt:lpstr>Противоправный контент: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рассмотрении обращения первого заместителя начальника Главного управления Министерства Российской Федерации по делам гражданской обороны, чрезвычайным ситуациям и ликвидации последствий стихийных бедствий по Алтайскому краю Лисина И.Н. «Об использовании геральдических элементов герба Алтайского края в знаменной эмблеме Главного управления Министерства Российской Федерации по делам гражданской обороны, чрезвычайным ситуациям и ликвидации последствий стихийных бедствий по Алтайскому краю»</dc:title>
  <dc:creator>Поторочин Н.А.</dc:creator>
  <cp:lastModifiedBy>Epihina</cp:lastModifiedBy>
  <cp:revision>146</cp:revision>
  <cp:lastPrinted>2017-09-27T13:00:15Z</cp:lastPrinted>
  <dcterms:created xsi:type="dcterms:W3CDTF">2013-09-04T08:20:13Z</dcterms:created>
  <dcterms:modified xsi:type="dcterms:W3CDTF">2017-11-01T05:55:00Z</dcterms:modified>
</cp:coreProperties>
</file>