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80" r:id="rId9"/>
    <p:sldId id="281" r:id="rId10"/>
    <p:sldId id="279" r:id="rId11"/>
    <p:sldId id="282" r:id="rId12"/>
    <p:sldId id="283" r:id="rId13"/>
    <p:sldId id="285" r:id="rId14"/>
    <p:sldId id="284" r:id="rId15"/>
    <p:sldId id="287" r:id="rId16"/>
    <p:sldId id="286" r:id="rId17"/>
    <p:sldId id="288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20C13-2514-4D9C-8D4B-A10DA4FFD5A1}" type="datetime1">
              <a:rPr lang="ru-RU" smtClean="0"/>
              <a:pPr/>
              <a:t>30.05.2018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C122-5347-4C75-98DE-0F72C4F255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06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7CA5-ECF1-43FF-A31E-6BD9B21B57BB}" type="datetime1">
              <a:rPr lang="ru-RU" smtClean="0"/>
              <a:pPr/>
              <a:t>30.05.2018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62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580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726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784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76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00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9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Прямая соединительная линия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/>
              <a:t>Образец подзаголовка</a:t>
            </a:r>
            <a:endParaRPr kumimoji="0" lang="ru-RU" noProof="0" dirty="0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42E67-0227-4BC3-82B0-5759BC2EE067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CC9AE-B7F3-45CB-BB2E-3222B2AEBBC3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E58623-7ACF-43A9-B9A8-787CA2B0B620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DEFBE7-4C1B-4778-8B46-649E4193A0B2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CFD91-7790-4468-A129-07AFFDDBA1C7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E41293-93E0-46D4-A151-C6BFE1D839E4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791C00-DC62-4142-9F6D-DA1C45AB977D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395BA2-92C5-4296-B336-F8334E18CE48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DBA5C4-3A0B-44F2-A553-77BCC15D81C0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601DC2-C9FF-4CCB-9CA8-59247185429A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о скругленным и усеч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/>
              <a:t>Вставка рисунка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00A0FC-F56C-4772-9C86-2C39F56A45E8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Полилиния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Полилиния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Полилиния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  <p:sp>
              <p:nvSpPr>
                <p:cNvPr id="33" name="Полилиния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</p:grpSp>
        </p:grpSp>
      </p:grp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  <a:endParaRPr kumimoji="0" lang="ru-RU" noProof="0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ru-RU" noProof="0" dirty="0"/>
              <a:t>Образец текста</a:t>
            </a:r>
          </a:p>
          <a:p>
            <a:pPr lvl="1" rtl="0" eaLnBrk="1" latinLnBrk="0" hangingPunct="1"/>
            <a:r>
              <a:rPr lang="ru-RU" noProof="0" dirty="0"/>
              <a:t>Второй уровень</a:t>
            </a:r>
          </a:p>
          <a:p>
            <a:pPr lvl="2" rtl="0" eaLnBrk="1" latinLnBrk="0" hangingPunct="1"/>
            <a:r>
              <a:rPr lang="ru-RU" noProof="0" dirty="0"/>
              <a:t>Третий уровень</a:t>
            </a:r>
          </a:p>
          <a:p>
            <a:pPr lvl="3" rtl="0" eaLnBrk="1" latinLnBrk="0" hangingPunct="1"/>
            <a:r>
              <a:rPr lang="ru-RU" noProof="0" dirty="0"/>
              <a:t>Четвертый уровень</a:t>
            </a:r>
          </a:p>
          <a:p>
            <a:pPr lvl="4" rtl="0" eaLnBrk="1" latinLnBrk="0" hangingPunct="1"/>
            <a:r>
              <a:rPr lang="ru-RU" noProof="0" dirty="0"/>
              <a:t>Пятый уровень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E2826595-62FB-4CCD-B121-F144066977C5}" type="datetime1">
              <a:rPr lang="ru-RU" noProof="0" smtClean="0"/>
              <a:pPr rtl="0"/>
              <a:t>30.05.2018</a:t>
            </a:fld>
            <a:endParaRPr lang="ru-RU" noProof="0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61568" y="2012330"/>
            <a:ext cx="10468864" cy="182880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3600" dirty="0"/>
              <a:t>Карты психолого-педагогического сопровождения обучающихся детей-сирот, детей, оставшихся без попечения родителей и обучающихся лиц с ОВЗ (из опыта работы)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1402" y="5171636"/>
            <a:ext cx="10472928" cy="1752600"/>
          </a:xfrm>
        </p:spPr>
        <p:txBody>
          <a:bodyPr rtlCol="0"/>
          <a:lstStyle/>
          <a:p>
            <a:pPr rtl="0"/>
            <a:r>
              <a:rPr lang="ru-RU" dirty="0"/>
              <a:t>Социальный педагог</a:t>
            </a:r>
          </a:p>
          <a:p>
            <a:pPr rtl="0"/>
            <a:r>
              <a:rPr lang="ru-RU" dirty="0"/>
              <a:t> Марина Александровна Неб</a:t>
            </a:r>
          </a:p>
          <a:p>
            <a:pPr rtl="0"/>
            <a:endParaRPr lang="ru-RU" dirty="0"/>
          </a:p>
        </p:txBody>
      </p:sp>
      <p:sp>
        <p:nvSpPr>
          <p:cNvPr id="6" name="Подзаголовок 4">
            <a:extLst>
              <a:ext uri="{FF2B5EF4-FFF2-40B4-BE49-F238E27FC236}">
                <a16:creationId xmlns:a16="http://schemas.microsoft.com/office/drawing/2014/main" id="{4D664AAB-0607-4566-82A9-86B955D0D9FF}"/>
              </a:ext>
            </a:extLst>
          </p:cNvPr>
          <p:cNvSpPr txBox="1">
            <a:spLocks/>
          </p:cNvSpPr>
          <p:nvPr/>
        </p:nvSpPr>
        <p:spPr>
          <a:xfrm>
            <a:off x="707136" y="810064"/>
            <a:ext cx="10472928" cy="561536"/>
          </a:xfrm>
          <a:prstGeom prst="rect">
            <a:avLst/>
          </a:prstGeom>
        </p:spPr>
        <p:txBody>
          <a:bodyPr vert="horz" lIns="0" rIns="18288" rtlCol="0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/>
              <a:t>КГБПОУ «Алтайский политехнический техникум»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599" y="817879"/>
            <a:ext cx="11142133" cy="5549053"/>
          </a:xfrm>
        </p:spPr>
        <p:txBody>
          <a:bodyPr rtlCol="0"/>
          <a:lstStyle/>
          <a:p>
            <a:pPr marL="514350" indent="-514350" algn="ctr">
              <a:buAutoNum type="arabicPlain" startAt="4"/>
            </a:pPr>
            <a:r>
              <a:rPr lang="ru-RU" b="1" dirty="0"/>
              <a:t>Индивидуальная деятельность (поведение):</a:t>
            </a:r>
          </a:p>
          <a:p>
            <a:r>
              <a:rPr lang="ru-RU" b="1" dirty="0"/>
              <a:t>Особенности поведения в адаптационный период </a:t>
            </a:r>
            <a:r>
              <a:rPr lang="ru-RU" b="1" i="1" dirty="0"/>
              <a:t>(</a:t>
            </a:r>
            <a:r>
              <a:rPr lang="ru-RU" sz="1800" b="1" i="1" dirty="0"/>
              <a:t>учебная деятельность, взаимоотношения в группе, поведение в общежитие, вредные привычки, удовлетворенность учебой, профессией)</a:t>
            </a:r>
            <a:r>
              <a:rPr lang="ru-RU" b="1" dirty="0"/>
              <a:t>:</a:t>
            </a:r>
          </a:p>
          <a:p>
            <a:r>
              <a:rPr lang="ru-RU" b="1" dirty="0"/>
              <a:t> Формирование социально-бытовых навыков: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1093838-F2EA-424B-8E02-F2A9BE3D2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00994"/>
              </p:ext>
            </p:extLst>
          </p:nvPr>
        </p:nvGraphicFramePr>
        <p:xfrm>
          <a:off x="253999" y="2895601"/>
          <a:ext cx="11768666" cy="3962399"/>
        </p:xfrm>
        <a:graphic>
          <a:graphicData uri="http://schemas.openxmlformats.org/drawingml/2006/table">
            <a:tbl>
              <a:tblPr/>
              <a:tblGrid>
                <a:gridCol w="716680">
                  <a:extLst>
                    <a:ext uri="{9D8B030D-6E8A-4147-A177-3AD203B41FA5}">
                      <a16:colId xmlns:a16="http://schemas.microsoft.com/office/drawing/2014/main" val="4291958147"/>
                    </a:ext>
                  </a:extLst>
                </a:gridCol>
                <a:gridCol w="426938">
                  <a:extLst>
                    <a:ext uri="{9D8B030D-6E8A-4147-A177-3AD203B41FA5}">
                      <a16:colId xmlns:a16="http://schemas.microsoft.com/office/drawing/2014/main" val="1925256815"/>
                    </a:ext>
                  </a:extLst>
                </a:gridCol>
                <a:gridCol w="523942">
                  <a:extLst>
                    <a:ext uri="{9D8B030D-6E8A-4147-A177-3AD203B41FA5}">
                      <a16:colId xmlns:a16="http://schemas.microsoft.com/office/drawing/2014/main" val="3145722302"/>
                    </a:ext>
                  </a:extLst>
                </a:gridCol>
                <a:gridCol w="625771">
                  <a:extLst>
                    <a:ext uri="{9D8B030D-6E8A-4147-A177-3AD203B41FA5}">
                      <a16:colId xmlns:a16="http://schemas.microsoft.com/office/drawing/2014/main" val="1965870408"/>
                    </a:ext>
                  </a:extLst>
                </a:gridCol>
                <a:gridCol w="625771">
                  <a:extLst>
                    <a:ext uri="{9D8B030D-6E8A-4147-A177-3AD203B41FA5}">
                      <a16:colId xmlns:a16="http://schemas.microsoft.com/office/drawing/2014/main" val="272044658"/>
                    </a:ext>
                  </a:extLst>
                </a:gridCol>
                <a:gridCol w="569199">
                  <a:extLst>
                    <a:ext uri="{9D8B030D-6E8A-4147-A177-3AD203B41FA5}">
                      <a16:colId xmlns:a16="http://schemas.microsoft.com/office/drawing/2014/main" val="303971726"/>
                    </a:ext>
                  </a:extLst>
                </a:gridCol>
                <a:gridCol w="616197">
                  <a:extLst>
                    <a:ext uri="{9D8B030D-6E8A-4147-A177-3AD203B41FA5}">
                      <a16:colId xmlns:a16="http://schemas.microsoft.com/office/drawing/2014/main" val="918371534"/>
                    </a:ext>
                  </a:extLst>
                </a:gridCol>
                <a:gridCol w="617068">
                  <a:extLst>
                    <a:ext uri="{9D8B030D-6E8A-4147-A177-3AD203B41FA5}">
                      <a16:colId xmlns:a16="http://schemas.microsoft.com/office/drawing/2014/main" val="1889011809"/>
                    </a:ext>
                  </a:extLst>
                </a:gridCol>
                <a:gridCol w="617068">
                  <a:extLst>
                    <a:ext uri="{9D8B030D-6E8A-4147-A177-3AD203B41FA5}">
                      <a16:colId xmlns:a16="http://schemas.microsoft.com/office/drawing/2014/main" val="3929657966"/>
                    </a:ext>
                  </a:extLst>
                </a:gridCol>
                <a:gridCol w="771986">
                  <a:extLst>
                    <a:ext uri="{9D8B030D-6E8A-4147-A177-3AD203B41FA5}">
                      <a16:colId xmlns:a16="http://schemas.microsoft.com/office/drawing/2014/main" val="449077909"/>
                    </a:ext>
                  </a:extLst>
                </a:gridCol>
                <a:gridCol w="627511">
                  <a:extLst>
                    <a:ext uri="{9D8B030D-6E8A-4147-A177-3AD203B41FA5}">
                      <a16:colId xmlns:a16="http://schemas.microsoft.com/office/drawing/2014/main" val="3535879891"/>
                    </a:ext>
                  </a:extLst>
                </a:gridCol>
                <a:gridCol w="627511">
                  <a:extLst>
                    <a:ext uri="{9D8B030D-6E8A-4147-A177-3AD203B41FA5}">
                      <a16:colId xmlns:a16="http://schemas.microsoft.com/office/drawing/2014/main" val="3078714903"/>
                    </a:ext>
                  </a:extLst>
                </a:gridCol>
                <a:gridCol w="826618">
                  <a:extLst>
                    <a:ext uri="{9D8B030D-6E8A-4147-A177-3AD203B41FA5}">
                      <a16:colId xmlns:a16="http://schemas.microsoft.com/office/drawing/2014/main" val="1156161707"/>
                    </a:ext>
                  </a:extLst>
                </a:gridCol>
                <a:gridCol w="428405">
                  <a:extLst>
                    <a:ext uri="{9D8B030D-6E8A-4147-A177-3AD203B41FA5}">
                      <a16:colId xmlns:a16="http://schemas.microsoft.com/office/drawing/2014/main" val="3681149498"/>
                    </a:ext>
                  </a:extLst>
                </a:gridCol>
                <a:gridCol w="630992">
                  <a:extLst>
                    <a:ext uri="{9D8B030D-6E8A-4147-A177-3AD203B41FA5}">
                      <a16:colId xmlns:a16="http://schemas.microsoft.com/office/drawing/2014/main" val="2519137218"/>
                    </a:ext>
                  </a:extLst>
                </a:gridCol>
                <a:gridCol w="627511">
                  <a:extLst>
                    <a:ext uri="{9D8B030D-6E8A-4147-A177-3AD203B41FA5}">
                      <a16:colId xmlns:a16="http://schemas.microsoft.com/office/drawing/2014/main" val="3459333338"/>
                    </a:ext>
                  </a:extLst>
                </a:gridCol>
                <a:gridCol w="630123">
                  <a:extLst>
                    <a:ext uri="{9D8B030D-6E8A-4147-A177-3AD203B41FA5}">
                      <a16:colId xmlns:a16="http://schemas.microsoft.com/office/drawing/2014/main" val="1899560745"/>
                    </a:ext>
                  </a:extLst>
                </a:gridCol>
                <a:gridCol w="627511">
                  <a:extLst>
                    <a:ext uri="{9D8B030D-6E8A-4147-A177-3AD203B41FA5}">
                      <a16:colId xmlns:a16="http://schemas.microsoft.com/office/drawing/2014/main" val="3296236694"/>
                    </a:ext>
                  </a:extLst>
                </a:gridCol>
                <a:gridCol w="631864">
                  <a:extLst>
                    <a:ext uri="{9D8B030D-6E8A-4147-A177-3AD203B41FA5}">
                      <a16:colId xmlns:a16="http://schemas.microsoft.com/office/drawing/2014/main" val="3592834782"/>
                    </a:ext>
                  </a:extLst>
                </a:gridCol>
              </a:tblGrid>
              <a:tr h="93899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Одежда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Гигиенические навыки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жилплощади, личных вещей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Вредные привычки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439677"/>
                  </a:ext>
                </a:extLst>
              </a:tr>
              <a:tr h="20191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Чистая, аккуратная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Грязная, неряшливая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содержит в чистоте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убирает только под контролем взрослого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алкоголь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Наркомания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токсикомания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34098"/>
                  </a:ext>
                </a:extLst>
              </a:tr>
              <a:tr h="4324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495140"/>
                  </a:ext>
                </a:extLst>
              </a:tr>
              <a:tr h="2859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038979"/>
                  </a:ext>
                </a:extLst>
              </a:tr>
              <a:tr h="2859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26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362A65-BAAF-40E5-863F-99351BD45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0933"/>
            <a:ext cx="10972800" cy="4910667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Участие в общественной жизни группы, техникума, общежития на 1,2 курсе.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Посещение кружков, секций, факультативов на 1, 2 курсе.</a:t>
            </a:r>
          </a:p>
          <a:p>
            <a:r>
              <a:rPr lang="ru-RU" dirty="0">
                <a:solidFill>
                  <a:srgbClr val="0070C0"/>
                </a:solidFill>
              </a:rPr>
              <a:t>Особенности отклоняющегося поведения.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62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1A90AE-116C-4DC2-8E4B-08B74FEB1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46667"/>
            <a:ext cx="10972800" cy="585893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5 Профессиональное обучение:</a:t>
            </a:r>
          </a:p>
          <a:p>
            <a:pPr algn="ctr"/>
            <a:r>
              <a:rPr lang="ru-RU" sz="2400" dirty="0"/>
              <a:t>Учебная карта</a:t>
            </a:r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Сведения об успеваемости.</a:t>
            </a:r>
          </a:p>
          <a:p>
            <a:pPr algn="ctr"/>
            <a:r>
              <a:rPr lang="ru-RU" sz="2400" dirty="0"/>
              <a:t>Сведения о пропусках уроков.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FA3C241-D608-4479-A778-FAC41B74B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11343"/>
              </p:ext>
            </p:extLst>
          </p:nvPr>
        </p:nvGraphicFramePr>
        <p:xfrm>
          <a:off x="609600" y="1790138"/>
          <a:ext cx="10583332" cy="3628525"/>
        </p:xfrm>
        <a:graphic>
          <a:graphicData uri="http://schemas.openxmlformats.org/drawingml/2006/table">
            <a:tbl>
              <a:tblPr/>
              <a:tblGrid>
                <a:gridCol w="4233333">
                  <a:extLst>
                    <a:ext uri="{9D8B030D-6E8A-4147-A177-3AD203B41FA5}">
                      <a16:colId xmlns:a16="http://schemas.microsoft.com/office/drawing/2014/main" val="3777183120"/>
                    </a:ext>
                  </a:extLst>
                </a:gridCol>
                <a:gridCol w="3234267">
                  <a:extLst>
                    <a:ext uri="{9D8B030D-6E8A-4147-A177-3AD203B41FA5}">
                      <a16:colId xmlns:a16="http://schemas.microsoft.com/office/drawing/2014/main" val="723611895"/>
                    </a:ext>
                  </a:extLst>
                </a:gridCol>
                <a:gridCol w="3115732">
                  <a:extLst>
                    <a:ext uri="{9D8B030D-6E8A-4147-A177-3AD203B41FA5}">
                      <a16:colId xmlns:a16="http://schemas.microsoft.com/office/drawing/2014/main" val="679730148"/>
                    </a:ext>
                  </a:extLst>
                </a:gridCol>
              </a:tblGrid>
              <a:tr h="358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Мнение учащихся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Мнение преподавателя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540018"/>
                  </a:ext>
                </a:extLst>
              </a:tr>
              <a:tr h="267783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Предметы, изучаемые с удовольствием.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406520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489405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891024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455541"/>
                  </a:ext>
                </a:extLst>
              </a:tr>
              <a:tr h="267783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Предметы, вызывающие трудности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980348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267976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226625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347776"/>
                  </a:ext>
                </a:extLst>
              </a:tr>
              <a:tr h="267783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Предметы, по которым необходимы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занятия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772335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561707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курс: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864135"/>
                  </a:ext>
                </a:extLst>
              </a:tr>
              <a:tr h="26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729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15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9FBEC34-109B-42C3-83A0-51F0FC4A7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316766"/>
              </p:ext>
            </p:extLst>
          </p:nvPr>
        </p:nvGraphicFramePr>
        <p:xfrm>
          <a:off x="372534" y="1812709"/>
          <a:ext cx="11446931" cy="4471789"/>
        </p:xfrm>
        <a:graphic>
          <a:graphicData uri="http://schemas.openxmlformats.org/drawingml/2006/table">
            <a:tbl>
              <a:tblPr/>
              <a:tblGrid>
                <a:gridCol w="2370666">
                  <a:extLst>
                    <a:ext uri="{9D8B030D-6E8A-4147-A177-3AD203B41FA5}">
                      <a16:colId xmlns:a16="http://schemas.microsoft.com/office/drawing/2014/main" val="1866923022"/>
                    </a:ext>
                  </a:extLst>
                </a:gridCol>
                <a:gridCol w="2861733">
                  <a:extLst>
                    <a:ext uri="{9D8B030D-6E8A-4147-A177-3AD203B41FA5}">
                      <a16:colId xmlns:a16="http://schemas.microsoft.com/office/drawing/2014/main" val="3259467550"/>
                    </a:ext>
                  </a:extLst>
                </a:gridCol>
                <a:gridCol w="2536346">
                  <a:extLst>
                    <a:ext uri="{9D8B030D-6E8A-4147-A177-3AD203B41FA5}">
                      <a16:colId xmlns:a16="http://schemas.microsoft.com/office/drawing/2014/main" val="3217801547"/>
                    </a:ext>
                  </a:extLst>
                </a:gridCol>
                <a:gridCol w="3678186">
                  <a:extLst>
                    <a:ext uri="{9D8B030D-6E8A-4147-A177-3AD203B41FA5}">
                      <a16:colId xmlns:a16="http://schemas.microsoft.com/office/drawing/2014/main" val="1783869287"/>
                    </a:ext>
                  </a:extLst>
                </a:gridCol>
              </a:tblGrid>
              <a:tr h="28902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выполненных работ (наименования)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выполненных работ (анализ оценивания результатов практической деятельности)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58177"/>
                  </a:ext>
                </a:extLst>
              </a:tr>
              <a:tr h="422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и выводы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895931"/>
                  </a:ext>
                </a:extLst>
              </a:tr>
              <a:tr h="534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721250"/>
                  </a:ext>
                </a:extLst>
              </a:tr>
              <a:tr h="470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полугодие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610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991955"/>
                  </a:ext>
                </a:extLst>
              </a:tr>
              <a:tr h="96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Проверочные работы (итоговая аттестация)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919425"/>
                  </a:ext>
                </a:extLst>
              </a:tr>
              <a:tr h="8967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728483"/>
                  </a:ext>
                </a:extLst>
              </a:tr>
              <a:tr h="47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Итоги (оценка, разряд)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9517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C059D24-03DA-4697-85C7-AD1E20392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186" y="844435"/>
            <a:ext cx="6485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практического обучения 1 курс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9FBEC34-109B-42C3-83A0-51F0FC4A7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544485"/>
              </p:ext>
            </p:extLst>
          </p:nvPr>
        </p:nvGraphicFramePr>
        <p:xfrm>
          <a:off x="253999" y="1158334"/>
          <a:ext cx="11429999" cy="5386262"/>
        </p:xfrm>
        <a:graphic>
          <a:graphicData uri="http://schemas.openxmlformats.org/drawingml/2006/table">
            <a:tbl>
              <a:tblPr/>
              <a:tblGrid>
                <a:gridCol w="2353734">
                  <a:extLst>
                    <a:ext uri="{9D8B030D-6E8A-4147-A177-3AD203B41FA5}">
                      <a16:colId xmlns:a16="http://schemas.microsoft.com/office/drawing/2014/main" val="1866923022"/>
                    </a:ext>
                  </a:extLst>
                </a:gridCol>
                <a:gridCol w="2861733">
                  <a:extLst>
                    <a:ext uri="{9D8B030D-6E8A-4147-A177-3AD203B41FA5}">
                      <a16:colId xmlns:a16="http://schemas.microsoft.com/office/drawing/2014/main" val="3259467550"/>
                    </a:ext>
                  </a:extLst>
                </a:gridCol>
                <a:gridCol w="2536346">
                  <a:extLst>
                    <a:ext uri="{9D8B030D-6E8A-4147-A177-3AD203B41FA5}">
                      <a16:colId xmlns:a16="http://schemas.microsoft.com/office/drawing/2014/main" val="3217801547"/>
                    </a:ext>
                  </a:extLst>
                </a:gridCol>
                <a:gridCol w="3678186">
                  <a:extLst>
                    <a:ext uri="{9D8B030D-6E8A-4147-A177-3AD203B41FA5}">
                      <a16:colId xmlns:a16="http://schemas.microsoft.com/office/drawing/2014/main" val="1783869287"/>
                    </a:ext>
                  </a:extLst>
                </a:gridCol>
              </a:tblGrid>
              <a:tr h="28902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выполненных работ (наименования)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выполненных работ (анализ оценивания результатов практической деятельности)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58177"/>
                  </a:ext>
                </a:extLst>
              </a:tr>
              <a:tr h="422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и выводы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895931"/>
                  </a:ext>
                </a:extLst>
              </a:tr>
              <a:tr h="534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полугодие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721250"/>
                  </a:ext>
                </a:extLst>
              </a:tr>
              <a:tr h="470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полугодие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610219"/>
                  </a:ext>
                </a:extLst>
              </a:tr>
              <a:tr h="684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Производственная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991955"/>
                  </a:ext>
                </a:extLst>
              </a:tr>
              <a:tr h="96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Проверочные работы (итоговая аттестация)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919425"/>
                  </a:ext>
                </a:extLst>
              </a:tr>
              <a:tr h="639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Выпускные квалификационные экзамены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728483"/>
                  </a:ext>
                </a:extLst>
              </a:tr>
              <a:tr h="47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Итоги (оценка, разряд)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</a:p>
                  </a:txBody>
                  <a:tcPr marL="59415" marR="59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9517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C059D24-03DA-4697-85C7-AD1E20392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188" y="573502"/>
            <a:ext cx="6485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практического обучения 2 курс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9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8F561F-09FB-4776-B9EF-ECF5E385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31333"/>
            <a:ext cx="10972800" cy="539326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6 Рекомендации на 1 курс (2 курс).</a:t>
            </a:r>
          </a:p>
          <a:p>
            <a:pPr marL="0" indent="0" algn="ctr">
              <a:buNone/>
            </a:pPr>
            <a:endParaRPr lang="ru-RU" dirty="0"/>
          </a:p>
          <a:p>
            <a:r>
              <a:rPr lang="ru-RU" dirty="0"/>
              <a:t>Педагога-психолога,</a:t>
            </a:r>
          </a:p>
          <a:p>
            <a:r>
              <a:rPr lang="ru-RU" dirty="0">
                <a:solidFill>
                  <a:srgbClr val="FF0000"/>
                </a:solidFill>
              </a:rPr>
              <a:t>Медицинского работника,</a:t>
            </a:r>
          </a:p>
          <a:p>
            <a:r>
              <a:rPr lang="ru-RU" dirty="0">
                <a:solidFill>
                  <a:srgbClr val="FF0000"/>
                </a:solidFill>
              </a:rPr>
              <a:t>Психиатра</a:t>
            </a:r>
            <a:r>
              <a:rPr lang="ru-RU" dirty="0"/>
              <a:t>,</a:t>
            </a:r>
          </a:p>
          <a:p>
            <a:r>
              <a:rPr lang="ru-RU" dirty="0"/>
              <a:t>Социального педагога. </a:t>
            </a:r>
          </a:p>
        </p:txBody>
      </p:sp>
    </p:spTree>
    <p:extLst>
      <p:ext uri="{BB962C8B-B14F-4D97-AF65-F5344CB8AC3E}">
        <p14:creationId xmlns:p14="http://schemas.microsoft.com/office/powerpoint/2010/main" val="404114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3A41D8-0FA3-4E98-9C59-A3074D981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80533"/>
            <a:ext cx="10972800" cy="544406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b="1" dirty="0"/>
              <a:t>План действий по защите обучающихся детей-сирот, детей, оставшихся без попечения родителей.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E97BCDB-E0CF-4359-80C0-CF9CDD89D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256862"/>
              </p:ext>
            </p:extLst>
          </p:nvPr>
        </p:nvGraphicFramePr>
        <p:xfrm>
          <a:off x="220133" y="2922333"/>
          <a:ext cx="11700933" cy="2090103"/>
        </p:xfrm>
        <a:graphic>
          <a:graphicData uri="http://schemas.openxmlformats.org/drawingml/2006/table">
            <a:tbl>
              <a:tblPr/>
              <a:tblGrid>
                <a:gridCol w="1395043">
                  <a:extLst>
                    <a:ext uri="{9D8B030D-6E8A-4147-A177-3AD203B41FA5}">
                      <a16:colId xmlns:a16="http://schemas.microsoft.com/office/drawing/2014/main" val="2128672735"/>
                    </a:ext>
                  </a:extLst>
                </a:gridCol>
                <a:gridCol w="1722559">
                  <a:extLst>
                    <a:ext uri="{9D8B030D-6E8A-4147-A177-3AD203B41FA5}">
                      <a16:colId xmlns:a16="http://schemas.microsoft.com/office/drawing/2014/main" val="2064434691"/>
                    </a:ext>
                  </a:extLst>
                </a:gridCol>
                <a:gridCol w="1615905">
                  <a:extLst>
                    <a:ext uri="{9D8B030D-6E8A-4147-A177-3AD203B41FA5}">
                      <a16:colId xmlns:a16="http://schemas.microsoft.com/office/drawing/2014/main" val="549334431"/>
                    </a:ext>
                  </a:extLst>
                </a:gridCol>
                <a:gridCol w="1292725">
                  <a:extLst>
                    <a:ext uri="{9D8B030D-6E8A-4147-A177-3AD203B41FA5}">
                      <a16:colId xmlns:a16="http://schemas.microsoft.com/office/drawing/2014/main" val="453933538"/>
                    </a:ext>
                  </a:extLst>
                </a:gridCol>
                <a:gridCol w="1297748">
                  <a:extLst>
                    <a:ext uri="{9D8B030D-6E8A-4147-A177-3AD203B41FA5}">
                      <a16:colId xmlns:a16="http://schemas.microsoft.com/office/drawing/2014/main" val="4174926745"/>
                    </a:ext>
                  </a:extLst>
                </a:gridCol>
                <a:gridCol w="1503154">
                  <a:extLst>
                    <a:ext uri="{9D8B030D-6E8A-4147-A177-3AD203B41FA5}">
                      <a16:colId xmlns:a16="http://schemas.microsoft.com/office/drawing/2014/main" val="1369460070"/>
                    </a:ext>
                  </a:extLst>
                </a:gridCol>
                <a:gridCol w="1400451">
                  <a:extLst>
                    <a:ext uri="{9D8B030D-6E8A-4147-A177-3AD203B41FA5}">
                      <a16:colId xmlns:a16="http://schemas.microsoft.com/office/drawing/2014/main" val="1179266127"/>
                    </a:ext>
                  </a:extLst>
                </a:gridCol>
                <a:gridCol w="1473348">
                  <a:extLst>
                    <a:ext uri="{9D8B030D-6E8A-4147-A177-3AD203B41FA5}">
                      <a16:colId xmlns:a16="http://schemas.microsoft.com/office/drawing/2014/main" val="747535949"/>
                    </a:ext>
                  </a:extLst>
                </a:gridCol>
              </a:tblGrid>
              <a:tr h="142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Жилищный вопрос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индивидуальными счетами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выплатой, продлением пенсии.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выплатой алиментов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здоровья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сведений в сектор регионального банка данных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кровной семьей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трудоустройству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979592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293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66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0CA6BA-4AAE-4627-BB62-5163667B9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01806"/>
            <a:ext cx="10972800" cy="1654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4966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908346"/>
            <a:ext cx="10972800" cy="5642766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     Личностный (трудовой) потенциал рабочего </a:t>
            </a:r>
            <a:r>
              <a:rPr lang="ru-RU" dirty="0"/>
              <a:t>– это степень его общего и профессионального развития определяющая успешность совершения трудовой деятельности по определённой профессии (специальности). </a:t>
            </a:r>
          </a:p>
          <a:p>
            <a:endParaRPr lang="ru-RU" b="1" dirty="0"/>
          </a:p>
          <a:p>
            <a:pPr>
              <a:buNone/>
            </a:pPr>
            <a:r>
              <a:rPr lang="ru-RU" b="1" dirty="0"/>
              <a:t>Личностный трудовой потенциал включает в себя:</a:t>
            </a:r>
          </a:p>
          <a:p>
            <a:r>
              <a:rPr lang="ru-RU" dirty="0"/>
              <a:t>-психофизический потенциал (уровень физического развития, состояние здоровья, работоспособность, выносливость, обеспечивающая успешное выполнение трудовых функций);</a:t>
            </a:r>
          </a:p>
          <a:p>
            <a:r>
              <a:rPr lang="ru-RU" dirty="0"/>
              <a:t>- квалификационный потенциал (система общих и специальных знаний и умений, обуславливающих способность совершать конкретную профессиональную деятельность);</a:t>
            </a:r>
          </a:p>
          <a:p>
            <a:r>
              <a:rPr lang="ru-RU" dirty="0"/>
              <a:t>- социально-педагогический потенциал (уровень гражданского сознания, отношение к труду и профессии, интересы, уровень культуры, ценностные ориентации, способствующие повышению эффективности труда)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1177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3600" b="1" dirty="0"/>
              <a:t>Карта медика - психолого- педагогического сопровождения: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1735064"/>
            <a:ext cx="10972800" cy="4389120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dirty="0"/>
              <a:t>1 Социальный паспорт слушателя,</a:t>
            </a:r>
          </a:p>
          <a:p>
            <a:pPr marL="0" indent="0">
              <a:buNone/>
            </a:pPr>
            <a:r>
              <a:rPr lang="ru-RU" dirty="0"/>
              <a:t>2 Состояние здоровья,</a:t>
            </a:r>
          </a:p>
          <a:p>
            <a:pPr marL="0" indent="0">
              <a:buNone/>
            </a:pPr>
            <a:r>
              <a:rPr lang="ru-RU" dirty="0"/>
              <a:t>3 Социально-психологические особенности личности,</a:t>
            </a:r>
          </a:p>
          <a:p>
            <a:pPr marL="0" indent="0">
              <a:buNone/>
            </a:pPr>
            <a:r>
              <a:rPr lang="ru-RU" dirty="0"/>
              <a:t>4 Индивидуальная деятельность (поведение). </a:t>
            </a:r>
          </a:p>
          <a:p>
            <a:pPr marL="0" indent="0">
              <a:buNone/>
            </a:pPr>
            <a:r>
              <a:rPr lang="ru-RU" dirty="0"/>
              <a:t>5  Профессиональное обучение,</a:t>
            </a:r>
          </a:p>
          <a:p>
            <a:pPr marL="0" indent="0">
              <a:buNone/>
            </a:pPr>
            <a:r>
              <a:rPr lang="ru-RU" dirty="0"/>
              <a:t>6  Рекомендации на 1 год, 2 год обучения.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7074" y="789140"/>
            <a:ext cx="10972800" cy="175365"/>
          </a:xfrm>
        </p:spPr>
        <p:txBody>
          <a:bodyPr rtlCol="0">
            <a:noAutofit/>
          </a:bodyPr>
          <a:lstStyle/>
          <a:p>
            <a:pPr algn="ctr" rtl="0"/>
            <a:r>
              <a:rPr lang="ru-RU" sz="2000" b="1" dirty="0"/>
              <a:t>Социальный паспорт слушателя: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3567" y="1052186"/>
            <a:ext cx="11223321" cy="5599134"/>
          </a:xfrm>
        </p:spPr>
        <p:txBody>
          <a:bodyPr rtlCol="0">
            <a:normAutofit fontScale="32500" lnSpcReduction="20000"/>
          </a:bodyPr>
          <a:lstStyle/>
          <a:p>
            <a:pPr>
              <a:buNone/>
            </a:pPr>
            <a:r>
              <a:rPr lang="ru-RU" sz="4300" dirty="0"/>
              <a:t>    </a:t>
            </a:r>
            <a:r>
              <a:rPr lang="ru-RU" sz="4900" dirty="0"/>
              <a:t>Группа №                                                                        Профессия</a:t>
            </a:r>
          </a:p>
          <a:p>
            <a:pPr>
              <a:buNone/>
            </a:pPr>
            <a:r>
              <a:rPr lang="ru-RU" sz="4900" b="1" dirty="0"/>
              <a:t>                                                       </a:t>
            </a:r>
            <a:r>
              <a:rPr lang="ru-RU" sz="4900" dirty="0"/>
              <a:t>                                    </a:t>
            </a:r>
          </a:p>
          <a:p>
            <a:pPr>
              <a:buNone/>
            </a:pPr>
            <a:r>
              <a:rPr lang="ru-RU" sz="4900" dirty="0"/>
              <a:t>       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Фамилия, Имя, Отчество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Дата рождения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1.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 Откуда прибыл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(наименование ОУ, дата выпуска)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2.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 Уровень образования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3.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Жилая площадь: 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4.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Наличие пенсии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(вид пенсии, дата очередного освидетельствования):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5.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Сведения о родителях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 Мать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Отец: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  6. </a:t>
            </a:r>
            <a:r>
              <a:rPr lang="ru-RU" sz="4900" u="sng" dirty="0">
                <a:latin typeface="Times New Roman" pitchFamily="18" charset="0"/>
                <a:cs typeface="Times New Roman" pitchFamily="18" charset="0"/>
              </a:rPr>
              <a:t>Статус: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Постановление: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Опекун: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        Родственники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: (ФИО, адрес, телефон</a:t>
            </a:r>
            <a:r>
              <a:rPr lang="ru-RU" sz="4900" dirty="0"/>
              <a:t>)</a:t>
            </a:r>
          </a:p>
          <a:p>
            <a:pPr lvl="0">
              <a:buNone/>
            </a:pPr>
            <a:endParaRPr lang="ru-RU" sz="4900" dirty="0"/>
          </a:p>
          <a:p>
            <a:pPr lvl="0">
              <a:buNone/>
            </a:pPr>
            <a:endParaRPr lang="ru-RU" sz="4900" dirty="0"/>
          </a:p>
          <a:p>
            <a:pPr lvl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Мастер производственного обучения: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Социальный педагог:</a:t>
            </a:r>
          </a:p>
          <a:p>
            <a:pPr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Патронатный воспитатель: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20822" y="1039659"/>
            <a:ext cx="751562" cy="6638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ФОТО</a:t>
            </a:r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Работа СОЦ\Мои документы\к2.t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15441" y="374860"/>
            <a:ext cx="9167892" cy="6483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0266" y="609600"/>
            <a:ext cx="11311467" cy="6121400"/>
          </a:xfrm>
        </p:spPr>
        <p:txBody>
          <a:bodyPr rtlCol="0"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2900" b="1" dirty="0"/>
              <a:t>2. Состояние здоровья</a:t>
            </a:r>
            <a:endParaRPr lang="ru-RU" sz="2900" dirty="0"/>
          </a:p>
          <a:p>
            <a:pPr marL="0" indent="0">
              <a:buNone/>
            </a:pPr>
            <a:r>
              <a:rPr lang="ru-RU" sz="3300" dirty="0"/>
              <a:t>2.1. Особенности здоровья: </a:t>
            </a:r>
            <a:r>
              <a:rPr lang="ru-RU" sz="2900" dirty="0"/>
              <a:t>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3300" dirty="0"/>
              <a:t>2.2. Состояние здоровья (на момент поступления): </a:t>
            </a:r>
            <a:r>
              <a:rPr lang="ru-RU" sz="2900" dirty="0"/>
              <a:t>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3300" dirty="0"/>
              <a:t>Состояние здоровья (на момент окончания обучения): </a:t>
            </a:r>
            <a:r>
              <a:rPr lang="ru-RU" dirty="0"/>
              <a:t>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3300" dirty="0"/>
              <a:t>2.3. Группа здоровья: </a:t>
            </a:r>
            <a:r>
              <a:rPr lang="ru-RU" sz="2900" dirty="0"/>
              <a:t>____________________        </a:t>
            </a:r>
            <a:r>
              <a:rPr lang="ru-RU" sz="3300" dirty="0"/>
              <a:t>Физкультурная группа:</a:t>
            </a:r>
            <a:r>
              <a:rPr lang="ru-RU" sz="2900" dirty="0"/>
              <a:t> ______________________________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3300" dirty="0"/>
              <a:t>2.4. Рекомендации, заключения  (на основании диспансеризации, мед. осмотров): </a:t>
            </a:r>
            <a:endParaRPr lang="ru-RU" sz="2900" dirty="0"/>
          </a:p>
          <a:p>
            <a:pPr marL="0" indent="0">
              <a:buNone/>
            </a:pPr>
            <a:r>
              <a:rPr lang="ru-RU" sz="2900" dirty="0"/>
              <a:t>              1 год______________________</a:t>
            </a:r>
          </a:p>
          <a:p>
            <a:pPr marL="0" indent="0">
              <a:buNone/>
            </a:pPr>
            <a:r>
              <a:rPr lang="ru-RU" sz="2900" dirty="0"/>
              <a:t>              2 год______________________</a:t>
            </a:r>
          </a:p>
          <a:p>
            <a:pPr marL="0" indent="0" rtl="0">
              <a:buNone/>
            </a:pPr>
            <a:endParaRPr lang="ru-RU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C89B1BC5-6F2C-4286-99D5-CBA2CEDB4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036252"/>
              </p:ext>
            </p:extLst>
          </p:nvPr>
        </p:nvGraphicFramePr>
        <p:xfrm>
          <a:off x="982133" y="2929467"/>
          <a:ext cx="8695265" cy="1834636"/>
        </p:xfrm>
        <a:graphic>
          <a:graphicData uri="http://schemas.openxmlformats.org/drawingml/2006/table">
            <a:tbl>
              <a:tblPr/>
              <a:tblGrid>
                <a:gridCol w="951805">
                  <a:extLst>
                    <a:ext uri="{9D8B030D-6E8A-4147-A177-3AD203B41FA5}">
                      <a16:colId xmlns:a16="http://schemas.microsoft.com/office/drawing/2014/main" val="2988510310"/>
                    </a:ext>
                  </a:extLst>
                </a:gridCol>
                <a:gridCol w="1142166">
                  <a:extLst>
                    <a:ext uri="{9D8B030D-6E8A-4147-A177-3AD203B41FA5}">
                      <a16:colId xmlns:a16="http://schemas.microsoft.com/office/drawing/2014/main" val="4059998587"/>
                    </a:ext>
                  </a:extLst>
                </a:gridCol>
                <a:gridCol w="1332526">
                  <a:extLst>
                    <a:ext uri="{9D8B030D-6E8A-4147-A177-3AD203B41FA5}">
                      <a16:colId xmlns:a16="http://schemas.microsoft.com/office/drawing/2014/main" val="1774352667"/>
                    </a:ext>
                  </a:extLst>
                </a:gridCol>
                <a:gridCol w="1320893">
                  <a:extLst>
                    <a:ext uri="{9D8B030D-6E8A-4147-A177-3AD203B41FA5}">
                      <a16:colId xmlns:a16="http://schemas.microsoft.com/office/drawing/2014/main" val="3912329037"/>
                    </a:ext>
                  </a:extLst>
                </a:gridCol>
                <a:gridCol w="1321952">
                  <a:extLst>
                    <a:ext uri="{9D8B030D-6E8A-4147-A177-3AD203B41FA5}">
                      <a16:colId xmlns:a16="http://schemas.microsoft.com/office/drawing/2014/main" val="3728127549"/>
                    </a:ext>
                  </a:extLst>
                </a:gridCol>
                <a:gridCol w="1354736">
                  <a:extLst>
                    <a:ext uri="{9D8B030D-6E8A-4147-A177-3AD203B41FA5}">
                      <a16:colId xmlns:a16="http://schemas.microsoft.com/office/drawing/2014/main" val="2289094888"/>
                    </a:ext>
                  </a:extLst>
                </a:gridCol>
                <a:gridCol w="1271187">
                  <a:extLst>
                    <a:ext uri="{9D8B030D-6E8A-4147-A177-3AD203B41FA5}">
                      <a16:colId xmlns:a16="http://schemas.microsoft.com/office/drawing/2014/main" val="1336549723"/>
                    </a:ext>
                  </a:extLst>
                </a:gridCol>
              </a:tblGrid>
              <a:tr h="583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Срок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Вес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Рост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Зрение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256487"/>
                  </a:ext>
                </a:extLst>
              </a:tr>
              <a:tr h="233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пол.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пол.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пол.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пол.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пол.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пол.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755265"/>
                  </a:ext>
                </a:extLst>
              </a:tr>
              <a:tr h="429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9602"/>
                  </a:ext>
                </a:extLst>
              </a:tr>
              <a:tr h="429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157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1320799"/>
            <a:ext cx="10972800" cy="5418667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ru-RU" sz="2400" dirty="0"/>
              <a:t>Состояние психических процессов:</a:t>
            </a:r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endParaRPr lang="ru-RU" dirty="0"/>
          </a:p>
          <a:p>
            <a:r>
              <a:rPr lang="ru-RU" sz="2400" dirty="0"/>
              <a:t>Уровень тревожности( </a:t>
            </a:r>
            <a:r>
              <a:rPr lang="ru-RU" sz="2400" dirty="0">
                <a:solidFill>
                  <a:srgbClr val="FF0000"/>
                </a:solidFill>
              </a:rPr>
              <a:t>Ч.Д. Спилберг</a:t>
            </a:r>
            <a:r>
              <a:rPr lang="ru-RU" sz="2400" dirty="0"/>
              <a:t>) .</a:t>
            </a:r>
          </a:p>
          <a:p>
            <a:pPr rtl="0"/>
            <a:r>
              <a:rPr lang="ru-RU" sz="2400" dirty="0"/>
              <a:t>Самооценка.</a:t>
            </a:r>
          </a:p>
          <a:p>
            <a:r>
              <a:rPr lang="ru-RU" sz="2400" dirty="0"/>
              <a:t>Тип темперамента (</a:t>
            </a:r>
            <a:r>
              <a:rPr lang="ru-RU" sz="2400" dirty="0">
                <a:solidFill>
                  <a:srgbClr val="FF0000"/>
                </a:solidFill>
              </a:rPr>
              <a:t> Г. </a:t>
            </a:r>
            <a:r>
              <a:rPr lang="ru-RU" sz="2400" dirty="0" err="1">
                <a:solidFill>
                  <a:srgbClr val="FF0000"/>
                </a:solidFill>
              </a:rPr>
              <a:t>Айзенк</a:t>
            </a:r>
            <a:r>
              <a:rPr lang="ru-RU" sz="2400" dirty="0"/>
              <a:t>).</a:t>
            </a:r>
          </a:p>
          <a:p>
            <a:r>
              <a:rPr lang="ru-RU" sz="2400" dirty="0" err="1"/>
              <a:t>Копинг</a:t>
            </a:r>
            <a:r>
              <a:rPr lang="ru-RU" sz="2400" dirty="0"/>
              <a:t> поведение.</a:t>
            </a:r>
          </a:p>
          <a:p>
            <a:r>
              <a:rPr lang="ru-RU" sz="2400" dirty="0"/>
              <a:t>Уровень социальной адаптации (</a:t>
            </a:r>
            <a:r>
              <a:rPr lang="ru-RU" sz="2400" dirty="0">
                <a:solidFill>
                  <a:srgbClr val="FF0000"/>
                </a:solidFill>
              </a:rPr>
              <a:t>Е.Г. </a:t>
            </a:r>
            <a:r>
              <a:rPr lang="ru-RU" sz="2400" dirty="0" err="1">
                <a:solidFill>
                  <a:srgbClr val="FF0000"/>
                </a:solidFill>
              </a:rPr>
              <a:t>Трошихина</a:t>
            </a:r>
            <a:r>
              <a:rPr lang="ru-RU" sz="2400" dirty="0"/>
              <a:t>)</a:t>
            </a:r>
          </a:p>
          <a:p>
            <a:r>
              <a:rPr lang="ru-RU" sz="2400" dirty="0"/>
              <a:t>Правовое и гражданское сознание (</a:t>
            </a:r>
            <a:r>
              <a:rPr lang="ru-RU" sz="2400" dirty="0">
                <a:solidFill>
                  <a:srgbClr val="FF0000"/>
                </a:solidFill>
              </a:rPr>
              <a:t>Л.А. </a:t>
            </a:r>
            <a:r>
              <a:rPr lang="ru-RU" sz="2400" dirty="0" err="1">
                <a:solidFill>
                  <a:srgbClr val="FF0000"/>
                </a:solidFill>
              </a:rPr>
              <a:t>Ясюкова</a:t>
            </a:r>
            <a:r>
              <a:rPr lang="ru-RU" sz="2400" dirty="0"/>
              <a:t>)</a:t>
            </a:r>
          </a:p>
          <a:p>
            <a:r>
              <a:rPr lang="ru-RU" sz="2400" dirty="0"/>
              <a:t>Ценностные ориентации (Иерархия трудовых ценностей) (</a:t>
            </a:r>
            <a:r>
              <a:rPr lang="ru-RU" sz="2400" dirty="0">
                <a:solidFill>
                  <a:srgbClr val="FF0000"/>
                </a:solidFill>
              </a:rPr>
              <a:t>Л.А. </a:t>
            </a:r>
            <a:r>
              <a:rPr lang="ru-RU" sz="2400" dirty="0" err="1">
                <a:solidFill>
                  <a:srgbClr val="FF0000"/>
                </a:solidFill>
              </a:rPr>
              <a:t>Ясюкова</a:t>
            </a:r>
            <a:r>
              <a:rPr lang="ru-RU" sz="2400" dirty="0"/>
              <a:t>)</a:t>
            </a:r>
          </a:p>
          <a:p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marL="0" indent="0" rtl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D175CFE-BD1D-4979-B350-4EF323F7A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44737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3 Социально-психологические особенности личности: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06A1FA-84E5-45F3-B0C6-CA838CC61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33" y="1653982"/>
            <a:ext cx="11700933" cy="177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D58623F-2E41-41AC-A10F-C870A4E63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998540"/>
              </p:ext>
            </p:extLst>
          </p:nvPr>
        </p:nvGraphicFramePr>
        <p:xfrm>
          <a:off x="406398" y="1540933"/>
          <a:ext cx="11785602" cy="4166641"/>
        </p:xfrm>
        <a:graphic>
          <a:graphicData uri="http://schemas.openxmlformats.org/drawingml/2006/table">
            <a:tbl>
              <a:tblPr/>
              <a:tblGrid>
                <a:gridCol w="495435">
                  <a:extLst>
                    <a:ext uri="{9D8B030D-6E8A-4147-A177-3AD203B41FA5}">
                      <a16:colId xmlns:a16="http://schemas.microsoft.com/office/drawing/2014/main" val="2832655494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2519982498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3596515021"/>
                    </a:ext>
                  </a:extLst>
                </a:gridCol>
                <a:gridCol w="496174">
                  <a:extLst>
                    <a:ext uri="{9D8B030D-6E8A-4147-A177-3AD203B41FA5}">
                      <a16:colId xmlns:a16="http://schemas.microsoft.com/office/drawing/2014/main" val="3982530713"/>
                    </a:ext>
                  </a:extLst>
                </a:gridCol>
                <a:gridCol w="496174">
                  <a:extLst>
                    <a:ext uri="{9D8B030D-6E8A-4147-A177-3AD203B41FA5}">
                      <a16:colId xmlns:a16="http://schemas.microsoft.com/office/drawing/2014/main" val="1495824174"/>
                    </a:ext>
                  </a:extLst>
                </a:gridCol>
                <a:gridCol w="496174">
                  <a:extLst>
                    <a:ext uri="{9D8B030D-6E8A-4147-A177-3AD203B41FA5}">
                      <a16:colId xmlns:a16="http://schemas.microsoft.com/office/drawing/2014/main" val="1040181407"/>
                    </a:ext>
                  </a:extLst>
                </a:gridCol>
                <a:gridCol w="496174">
                  <a:extLst>
                    <a:ext uri="{9D8B030D-6E8A-4147-A177-3AD203B41FA5}">
                      <a16:colId xmlns:a16="http://schemas.microsoft.com/office/drawing/2014/main" val="2779143232"/>
                    </a:ext>
                  </a:extLst>
                </a:gridCol>
                <a:gridCol w="496174">
                  <a:extLst>
                    <a:ext uri="{9D8B030D-6E8A-4147-A177-3AD203B41FA5}">
                      <a16:colId xmlns:a16="http://schemas.microsoft.com/office/drawing/2014/main" val="1703002273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1077099660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1548530898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849965263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3957088314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2041643920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1616058901"/>
                    </a:ext>
                  </a:extLst>
                </a:gridCol>
                <a:gridCol w="495435">
                  <a:extLst>
                    <a:ext uri="{9D8B030D-6E8A-4147-A177-3AD203B41FA5}">
                      <a16:colId xmlns:a16="http://schemas.microsoft.com/office/drawing/2014/main" val="2073485685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4288140727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724193450"/>
                    </a:ext>
                  </a:extLst>
                </a:gridCol>
                <a:gridCol w="429722">
                  <a:extLst>
                    <a:ext uri="{9D8B030D-6E8A-4147-A177-3AD203B41FA5}">
                      <a16:colId xmlns:a16="http://schemas.microsoft.com/office/drawing/2014/main" val="3152619465"/>
                    </a:ext>
                  </a:extLst>
                </a:gridCol>
                <a:gridCol w="443751">
                  <a:extLst>
                    <a:ext uri="{9D8B030D-6E8A-4147-A177-3AD203B41FA5}">
                      <a16:colId xmlns:a16="http://schemas.microsoft.com/office/drawing/2014/main" val="4184997222"/>
                    </a:ext>
                  </a:extLst>
                </a:gridCol>
                <a:gridCol w="461471">
                  <a:extLst>
                    <a:ext uri="{9D8B030D-6E8A-4147-A177-3AD203B41FA5}">
                      <a16:colId xmlns:a16="http://schemas.microsoft.com/office/drawing/2014/main" val="1959503258"/>
                    </a:ext>
                  </a:extLst>
                </a:gridCol>
                <a:gridCol w="482883">
                  <a:extLst>
                    <a:ext uri="{9D8B030D-6E8A-4147-A177-3AD203B41FA5}">
                      <a16:colId xmlns:a16="http://schemas.microsoft.com/office/drawing/2014/main" val="4047821309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1724593986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1711617182"/>
                    </a:ext>
                  </a:extLst>
                </a:gridCol>
                <a:gridCol w="506511">
                  <a:extLst>
                    <a:ext uri="{9D8B030D-6E8A-4147-A177-3AD203B41FA5}">
                      <a16:colId xmlns:a16="http://schemas.microsoft.com/office/drawing/2014/main" val="213599594"/>
                    </a:ext>
                  </a:extLst>
                </a:gridCol>
              </a:tblGrid>
              <a:tr h="2777067"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активность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трудолюбие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инициативность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организованность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аккуратность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честность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отзывчивость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вежливость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Чувство товарищества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смелость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решительность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Самообладание, самоконтроль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Стремление к успеху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обязательность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Вспыльчивость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несдержанность импульсивность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рассеянность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раздражительность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демонстративность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B0503020000020004" pitchFamily="18" charset="-127"/>
                          <a:cs typeface="Times New Roman" panose="02020603050405020304" pitchFamily="18" charset="0"/>
                        </a:rPr>
                        <a:t>истеричность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замкнутость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агрессивность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неусидчивость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687374"/>
                  </a:ext>
                </a:extLst>
              </a:tr>
              <a:tr h="694787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06820"/>
                  </a:ext>
                </a:extLst>
              </a:tr>
              <a:tr h="694787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04259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B426587-C2E3-4A03-B7F7-6BE0E0E41447}"/>
              </a:ext>
            </a:extLst>
          </p:cNvPr>
          <p:cNvSpPr/>
          <p:nvPr/>
        </p:nvSpPr>
        <p:spPr>
          <a:xfrm>
            <a:off x="711200" y="5944641"/>
            <a:ext cx="10278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++  ярко выраженная черта характера;                         - слабо развита черта характера;</a:t>
            </a:r>
          </a:p>
          <a:p>
            <a:r>
              <a:rPr lang="ru-RU" dirty="0"/>
              <a:t>+  присутствует черта характера;                                  -- не сформирована черта характера.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92AA3F-432D-45AD-885C-DB6F0C62A426}"/>
              </a:ext>
            </a:extLst>
          </p:cNvPr>
          <p:cNvSpPr/>
          <p:nvPr/>
        </p:nvSpPr>
        <p:spPr>
          <a:xfrm>
            <a:off x="3177686" y="868402"/>
            <a:ext cx="7490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dirty="0"/>
              <a:t>Характерологические особенности:</a:t>
            </a:r>
          </a:p>
        </p:txBody>
      </p:sp>
    </p:spTree>
    <p:extLst>
      <p:ext uri="{BB962C8B-B14F-4D97-AF65-F5344CB8AC3E}">
        <p14:creationId xmlns:p14="http://schemas.microsoft.com/office/powerpoint/2010/main" val="328092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17CB47-BEAE-41B2-B587-69A1E5BF4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778933"/>
            <a:ext cx="11599333" cy="5909734"/>
          </a:xfrm>
        </p:spPr>
        <p:txBody>
          <a:bodyPr/>
          <a:lstStyle/>
          <a:p>
            <a:r>
              <a:rPr lang="ru-RU" dirty="0"/>
              <a:t>Межличностные отношения. Социометрический статус в группе.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ADEC44E-FBDB-4A93-BDB3-FD4D74F28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68047"/>
              </p:ext>
            </p:extLst>
          </p:nvPr>
        </p:nvGraphicFramePr>
        <p:xfrm>
          <a:off x="304800" y="2015067"/>
          <a:ext cx="11582401" cy="4002658"/>
        </p:xfrm>
        <a:graphic>
          <a:graphicData uri="http://schemas.openxmlformats.org/drawingml/2006/table">
            <a:tbl>
              <a:tblPr/>
              <a:tblGrid>
                <a:gridCol w="1048259">
                  <a:extLst>
                    <a:ext uri="{9D8B030D-6E8A-4147-A177-3AD203B41FA5}">
                      <a16:colId xmlns:a16="http://schemas.microsoft.com/office/drawing/2014/main" val="1336818760"/>
                    </a:ext>
                  </a:extLst>
                </a:gridCol>
                <a:gridCol w="1812456">
                  <a:extLst>
                    <a:ext uri="{9D8B030D-6E8A-4147-A177-3AD203B41FA5}">
                      <a16:colId xmlns:a16="http://schemas.microsoft.com/office/drawing/2014/main" val="1477720991"/>
                    </a:ext>
                  </a:extLst>
                </a:gridCol>
                <a:gridCol w="1095337">
                  <a:extLst>
                    <a:ext uri="{9D8B030D-6E8A-4147-A177-3AD203B41FA5}">
                      <a16:colId xmlns:a16="http://schemas.microsoft.com/office/drawing/2014/main" val="1735942764"/>
                    </a:ext>
                  </a:extLst>
                </a:gridCol>
                <a:gridCol w="1412827">
                  <a:extLst>
                    <a:ext uri="{9D8B030D-6E8A-4147-A177-3AD203B41FA5}">
                      <a16:colId xmlns:a16="http://schemas.microsoft.com/office/drawing/2014/main" val="2842021747"/>
                    </a:ext>
                  </a:extLst>
                </a:gridCol>
                <a:gridCol w="1224763">
                  <a:extLst>
                    <a:ext uri="{9D8B030D-6E8A-4147-A177-3AD203B41FA5}">
                      <a16:colId xmlns:a16="http://schemas.microsoft.com/office/drawing/2014/main" val="3651367821"/>
                    </a:ext>
                  </a:extLst>
                </a:gridCol>
                <a:gridCol w="1036030">
                  <a:extLst>
                    <a:ext uri="{9D8B030D-6E8A-4147-A177-3AD203B41FA5}">
                      <a16:colId xmlns:a16="http://schemas.microsoft.com/office/drawing/2014/main" val="275471199"/>
                    </a:ext>
                  </a:extLst>
                </a:gridCol>
                <a:gridCol w="942329">
                  <a:extLst>
                    <a:ext uri="{9D8B030D-6E8A-4147-A177-3AD203B41FA5}">
                      <a16:colId xmlns:a16="http://schemas.microsoft.com/office/drawing/2014/main" val="3485953104"/>
                    </a:ext>
                  </a:extLst>
                </a:gridCol>
                <a:gridCol w="1672666">
                  <a:extLst>
                    <a:ext uri="{9D8B030D-6E8A-4147-A177-3AD203B41FA5}">
                      <a16:colId xmlns:a16="http://schemas.microsoft.com/office/drawing/2014/main" val="2514803534"/>
                    </a:ext>
                  </a:extLst>
                </a:gridCol>
                <a:gridCol w="1337734">
                  <a:extLst>
                    <a:ext uri="{9D8B030D-6E8A-4147-A177-3AD203B41FA5}">
                      <a16:colId xmlns:a16="http://schemas.microsoft.com/office/drawing/2014/main" val="1356031243"/>
                    </a:ext>
                  </a:extLst>
                </a:gridCol>
              </a:tblGrid>
              <a:tr h="3556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обучения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Обязанность, поручение в группе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Социометрический статус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группе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Социометрические группы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376247"/>
                  </a:ext>
                </a:extLst>
              </a:tr>
              <a:tr h="1239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отрицательный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Эмоциональной экспансивности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Групповой сплочённости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конфликтности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490877"/>
                  </a:ext>
                </a:extLst>
              </a:tr>
              <a:tr h="798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855064"/>
                  </a:ext>
                </a:extLst>
              </a:tr>
              <a:tr h="1046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99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2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мозгового штурма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5_TF03460637.potx" id="{F42726C0-6660-44EB-84CB-9AAEF4C07D5F}" vid="{C5E20908-8830-4429-B2D1-54A91E0450D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 презентация для мозгового штурма</Template>
  <TotalTime>417</TotalTime>
  <Words>831</Words>
  <Application>Microsoft Office PowerPoint</Application>
  <PresentationFormat>Широкоэкранный</PresentationFormat>
  <Paragraphs>500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Batang</vt:lpstr>
      <vt:lpstr>Arial</vt:lpstr>
      <vt:lpstr>Calibri</vt:lpstr>
      <vt:lpstr>Century Gothic</vt:lpstr>
      <vt:lpstr>Garamond</vt:lpstr>
      <vt:lpstr>Palatino Linotype</vt:lpstr>
      <vt:lpstr>Times New Roman</vt:lpstr>
      <vt:lpstr>Wingdings 2</vt:lpstr>
      <vt:lpstr>Презентация мозгового штурма</vt:lpstr>
      <vt:lpstr>Карты психолого-педагогического сопровождения обучающихся детей-сирот, детей, оставшихся без попечения родителей и обучающихся лиц с ОВЗ (из опыта работы)</vt:lpstr>
      <vt:lpstr>Презентация PowerPoint</vt:lpstr>
      <vt:lpstr>Карта медика - психолого- педагогического сопровождения:</vt:lpstr>
      <vt:lpstr>Социальный паспорт слушателя:</vt:lpstr>
      <vt:lpstr>Презентация PowerPoint</vt:lpstr>
      <vt:lpstr>Презентация PowerPoint</vt:lpstr>
      <vt:lpstr>3 Социально-психологические особенности личности: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(из опыта работы)</dc:title>
  <dc:creator>Марина</dc:creator>
  <cp:lastModifiedBy>Марина</cp:lastModifiedBy>
  <cp:revision>45</cp:revision>
  <dcterms:created xsi:type="dcterms:W3CDTF">2018-05-27T03:28:40Z</dcterms:created>
  <dcterms:modified xsi:type="dcterms:W3CDTF">2018-05-29T21:40:59Z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