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1BC38-E704-4092-A20B-CCA794867A2C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C5910-167C-414B-A10D-B55AD4A832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5910-167C-414B-A10D-B55AD4A8324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Рисунок 75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Для правки текста заголовка щёлкните мышьюОбразец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strike="noStrike">
                <a:solidFill>
                  <a:srgbClr val="8B8B8B"/>
                </a:solidFill>
                <a:latin typeface="Calibri"/>
              </a:rPr>
              <a:t>29.5.18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C1F8906A-7AFA-4545-90EF-D42DCFA2A7F7}" type="slidenum">
              <a:rPr lang="ru-RU" sz="1200" strike="noStrike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Calibri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strike="noStrike">
                <a:solidFill>
                  <a:srgbClr val="8B8B8B"/>
                </a:solidFill>
                <a:latin typeface="Calibri"/>
              </a:rPr>
              <a:t>29.5.18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C7591F02-E9C6-4AF7-A64A-961F2F3901D7}" type="slidenum">
              <a:rPr lang="ru-RU" sz="1200" strike="noStrike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Calibri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riyut.edu22.info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/>
          <p:cNvPicPr/>
          <p:nvPr/>
        </p:nvPicPr>
        <p:blipFill>
          <a:blip r:embed="rId3" cstate="print"/>
          <a:stretch/>
        </p:blipFill>
        <p:spPr>
          <a:xfrm>
            <a:off x="6480" y="0"/>
            <a:ext cx="9137160" cy="6862320"/>
          </a:xfrm>
          <a:prstGeom prst="rect">
            <a:avLst/>
          </a:prstGeom>
          <a:ln w="9360"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539640" y="1700280"/>
            <a:ext cx="8353080" cy="3535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trike="noStrike" dirty="0">
                <a:solidFill>
                  <a:srgbClr val="0000FF"/>
                </a:solidFill>
                <a:latin typeface="Bookman Old Style"/>
              </a:rPr>
              <a:t>Краевое государственное бюджетное учреждение для детей-сирот и детей, оставшихся без попечения родителей, оказывающее социальные услуги, «</a:t>
            </a:r>
            <a:r>
              <a:rPr lang="ru-RU" strike="noStrike" dirty="0" err="1">
                <a:solidFill>
                  <a:srgbClr val="0000FF"/>
                </a:solidFill>
                <a:latin typeface="Bookman Old Style"/>
              </a:rPr>
              <a:t>Барнаульский</a:t>
            </a:r>
            <a:r>
              <a:rPr lang="ru-RU" strike="noStrike" dirty="0">
                <a:solidFill>
                  <a:srgbClr val="0000FF"/>
                </a:solidFill>
                <a:latin typeface="Bookman Old Style"/>
              </a:rPr>
              <a:t> центр помощи детям,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trike="noStrike" dirty="0">
                <a:solidFill>
                  <a:srgbClr val="0000FF"/>
                </a:solidFill>
                <a:latin typeface="Bookman Old Style"/>
              </a:rPr>
              <a:t> оставшимся без попечения родителей, №1»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000" b="1" strike="noStrike" dirty="0">
                <a:solidFill>
                  <a:srgbClr val="0000FF"/>
                </a:solidFill>
                <a:latin typeface="Bookman Old Style"/>
              </a:rPr>
              <a:t> 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000" b="1" strike="noStrike" dirty="0">
                <a:solidFill>
                  <a:srgbClr val="0000FF"/>
                </a:solidFill>
                <a:latin typeface="Bookman Old Style"/>
              </a:rPr>
              <a:t>«Организация работы по подготовке воспитанников к самостоятельной жизни в учреждении для детей- сирот и детей, оставшихся без попечения родителей, в </a:t>
            </a:r>
            <a:r>
              <a:rPr lang="ru-RU" sz="2000" b="1" strike="noStrike" dirty="0" err="1">
                <a:solidFill>
                  <a:srgbClr val="0000FF"/>
                </a:solidFill>
                <a:latin typeface="Bookman Old Style"/>
              </a:rPr>
              <a:t>предвыпускном</a:t>
            </a:r>
            <a:r>
              <a:rPr lang="ru-RU" sz="2000" b="1" strike="noStrike" dirty="0">
                <a:solidFill>
                  <a:srgbClr val="0000FF"/>
                </a:solidFill>
                <a:latin typeface="Bookman Old Style"/>
              </a:rPr>
              <a:t> периоде»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r">
              <a:lnSpc>
                <a:spcPct val="100000"/>
              </a:lnSpc>
            </a:pPr>
            <a:r>
              <a:rPr lang="ru-RU" strike="noStrike" dirty="0" err="1">
                <a:solidFill>
                  <a:srgbClr val="0000FF"/>
                </a:solidFill>
                <a:latin typeface="Bookman Old Style"/>
              </a:rPr>
              <a:t>Руш</a:t>
            </a:r>
            <a:r>
              <a:rPr lang="ru-RU" strike="noStrike" dirty="0">
                <a:solidFill>
                  <a:srgbClr val="0000FF"/>
                </a:solidFill>
                <a:latin typeface="Bookman Old Style"/>
              </a:rPr>
              <a:t> Наталья Владимировна,</a:t>
            </a:r>
            <a:endParaRPr dirty="0"/>
          </a:p>
          <a:p>
            <a:pPr algn="r">
              <a:lnSpc>
                <a:spcPct val="100000"/>
              </a:lnSpc>
            </a:pPr>
            <a:r>
              <a:rPr lang="ru-RU" strike="noStrike" dirty="0">
                <a:solidFill>
                  <a:srgbClr val="0000FF"/>
                </a:solidFill>
                <a:latin typeface="Bookman Old Style"/>
              </a:rPr>
              <a:t>педагог-психолог  КГБУ «</a:t>
            </a:r>
            <a:r>
              <a:rPr lang="ru-RU" strike="noStrike" dirty="0" err="1">
                <a:solidFill>
                  <a:srgbClr val="0000FF"/>
                </a:solidFill>
                <a:latin typeface="Bookman Old Style"/>
              </a:rPr>
              <a:t>БарнЦПДОБПР</a:t>
            </a:r>
            <a:r>
              <a:rPr lang="ru-RU" strike="noStrike" dirty="0">
                <a:solidFill>
                  <a:srgbClr val="0000FF"/>
                </a:solidFill>
                <a:latin typeface="Bookman Old Style"/>
              </a:rPr>
              <a:t> №1»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640" cy="6867000"/>
          </a:xfrm>
          <a:prstGeom prst="rect">
            <a:avLst/>
          </a:prstGeom>
          <a:ln w="9360">
            <a:noFill/>
          </a:ln>
        </p:spPr>
      </p:pic>
      <p:sp>
        <p:nvSpPr>
          <p:cNvPr id="104" name="CustomShape 1"/>
          <p:cNvSpPr/>
          <p:nvPr/>
        </p:nvSpPr>
        <p:spPr>
          <a:xfrm>
            <a:off x="220320" y="1845000"/>
            <a:ext cx="8569080" cy="344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strike="noStrike">
                <a:solidFill>
                  <a:srgbClr val="0000FF"/>
                </a:solidFill>
                <a:latin typeface="Bookman Old Style"/>
              </a:rPr>
              <a:t>С учащимися 9 классов в предвыпускной период разработан план специальных дополнительных занятий с выпускниками по подготовке к самостоятельной жизни.     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strike="noStrike">
                <a:solidFill>
                  <a:srgbClr val="0000FF"/>
                </a:solidFill>
                <a:latin typeface="Bookman Old Style"/>
              </a:rPr>
              <a:t>Он включает в себя:</a:t>
            </a:r>
            <a:endParaRPr/>
          </a:p>
          <a:p>
            <a:pPr algn="just">
              <a:lnSpc>
                <a:spcPct val="100000"/>
              </a:lnSpc>
              <a:buFont typeface="Wingdings" charset="2"/>
              <a:buChar char=""/>
            </a:pPr>
            <a:r>
              <a:rPr lang="ru-RU" sz="2000" strike="noStrike">
                <a:solidFill>
                  <a:srgbClr val="0000FF"/>
                </a:solidFill>
                <a:latin typeface="Bookman Old Style"/>
              </a:rPr>
              <a:t>мастер-классы по приготовлению пищи, </a:t>
            </a:r>
            <a:endParaRPr/>
          </a:p>
          <a:p>
            <a:pPr algn="just">
              <a:lnSpc>
                <a:spcPct val="100000"/>
              </a:lnSpc>
              <a:buFont typeface="Wingdings" charset="2"/>
              <a:buChar char=""/>
            </a:pPr>
            <a:r>
              <a:rPr lang="ru-RU" sz="2000" strike="noStrike">
                <a:solidFill>
                  <a:srgbClr val="0000FF"/>
                </a:solidFill>
                <a:latin typeface="Bookman Old Style"/>
              </a:rPr>
              <a:t>мероприятия «Как планировать бюджет», «Защита жилищных прав», «Устройство на работу», «Молодое материнство», «Об образовании», «Медицинское обслуживание», «О документах».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000" strike="noStrike">
                <a:solidFill>
                  <a:srgbClr val="0000FF"/>
                </a:solidFill>
                <a:latin typeface="Bookman Old Style"/>
              </a:rPr>
              <a:t>При выпуске из Центра подросткам выдаются буклеты по данным темам. 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640" cy="6867000"/>
          </a:xfrm>
          <a:prstGeom prst="rect">
            <a:avLst/>
          </a:prstGeom>
          <a:ln w="9360">
            <a:noFill/>
          </a:ln>
        </p:spPr>
      </p:pic>
      <p:pic>
        <p:nvPicPr>
          <p:cNvPr id="106" name="Рисунок 1"/>
          <p:cNvPicPr/>
          <p:nvPr/>
        </p:nvPicPr>
        <p:blipFill>
          <a:blip r:embed="rId3" cstate="print"/>
          <a:stretch/>
        </p:blipFill>
        <p:spPr>
          <a:xfrm>
            <a:off x="826920" y="1397160"/>
            <a:ext cx="6984720" cy="5238360"/>
          </a:xfrm>
          <a:prstGeom prst="rect">
            <a:avLst/>
          </a:prstGeom>
          <a:ln w="9360">
            <a:noFill/>
          </a:ln>
        </p:spPr>
      </p:pic>
      <p:sp>
        <p:nvSpPr>
          <p:cNvPr id="107" name="CustomShape 1"/>
          <p:cNvSpPr/>
          <p:nvPr/>
        </p:nvSpPr>
        <p:spPr>
          <a:xfrm>
            <a:off x="0" y="404640"/>
            <a:ext cx="7667280" cy="669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>
                <a:solidFill>
                  <a:srgbClr val="0000FF"/>
                </a:solidFill>
                <a:latin typeface="Bookman Old Style"/>
              </a:rPr>
              <a:t>Занятие: «Плохой» - «хороший» поступок в общении» </a:t>
            </a:r>
            <a:r>
              <a:rPr lang="ru-RU" b="1" strike="noStrike">
                <a:solidFill>
                  <a:srgbClr val="0000FF"/>
                </a:solidFill>
                <a:latin typeface="Bookman Old Style"/>
              </a:rPr>
              <a:t>(обсуждение ситуации).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640" cy="6867000"/>
          </a:xfrm>
          <a:prstGeom prst="rect">
            <a:avLst/>
          </a:prstGeom>
          <a:ln w="9360">
            <a:noFill/>
          </a:ln>
        </p:spPr>
      </p:pic>
      <p:pic>
        <p:nvPicPr>
          <p:cNvPr id="109" name="Рисунок 1"/>
          <p:cNvPicPr/>
          <p:nvPr/>
        </p:nvPicPr>
        <p:blipFill>
          <a:blip r:embed="rId3" cstate="print"/>
          <a:stretch/>
        </p:blipFill>
        <p:spPr>
          <a:xfrm>
            <a:off x="396720" y="1781280"/>
            <a:ext cx="3704760" cy="4939920"/>
          </a:xfrm>
          <a:prstGeom prst="rect">
            <a:avLst/>
          </a:prstGeom>
          <a:ln w="9360"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33480" y="404640"/>
            <a:ext cx="6697440" cy="395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>
                <a:solidFill>
                  <a:srgbClr val="0000FF"/>
                </a:solidFill>
                <a:latin typeface="Bookman Old Style"/>
              </a:rPr>
              <a:t>Практические занятия:</a:t>
            </a:r>
            <a:endParaRPr/>
          </a:p>
        </p:txBody>
      </p:sp>
      <p:pic>
        <p:nvPicPr>
          <p:cNvPr id="111" name="Рисунок 3"/>
          <p:cNvPicPr/>
          <p:nvPr/>
        </p:nvPicPr>
        <p:blipFill>
          <a:blip r:embed="rId4" cstate="print"/>
          <a:stretch/>
        </p:blipFill>
        <p:spPr>
          <a:xfrm>
            <a:off x="4911840" y="1224000"/>
            <a:ext cx="3638160" cy="4851000"/>
          </a:xfrm>
          <a:prstGeom prst="rect">
            <a:avLst/>
          </a:prstGeom>
          <a:ln w="9360">
            <a:noFill/>
          </a:ln>
        </p:spPr>
      </p:pic>
      <p:sp>
        <p:nvSpPr>
          <p:cNvPr id="112" name="CustomShape 2"/>
          <p:cNvSpPr/>
          <p:nvPr/>
        </p:nvSpPr>
        <p:spPr>
          <a:xfrm>
            <a:off x="4356000" y="6075360"/>
            <a:ext cx="500652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 strike="noStrike">
                <a:solidFill>
                  <a:srgbClr val="0000FF"/>
                </a:solidFill>
                <a:latin typeface="Bookman Old Style"/>
              </a:rPr>
              <a:t>«Формы обращения с просьбой, вопросом к старшим»</a:t>
            </a:r>
            <a:endParaRPr/>
          </a:p>
        </p:txBody>
      </p:sp>
      <p:sp>
        <p:nvSpPr>
          <p:cNvPr id="113" name="CustomShape 3"/>
          <p:cNvSpPr/>
          <p:nvPr/>
        </p:nvSpPr>
        <p:spPr>
          <a:xfrm>
            <a:off x="0" y="1095480"/>
            <a:ext cx="5114520" cy="913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 strike="noStrike">
                <a:solidFill>
                  <a:srgbClr val="0000FF"/>
                </a:solidFill>
                <a:latin typeface="Bookman Old Style"/>
              </a:rPr>
              <a:t>«Формы поздравления.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b="1" strike="noStrike">
                <a:solidFill>
                  <a:srgbClr val="0000FF"/>
                </a:solidFill>
                <a:latin typeface="Bookman Old Style"/>
              </a:rPr>
              <a:t>Поделки своими руками для друзей».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2"/>
          <p:cNvPicPr/>
          <p:nvPr/>
        </p:nvPicPr>
        <p:blipFill>
          <a:blip r:embed="rId2" cstate="print"/>
          <a:stretch/>
        </p:blipFill>
        <p:spPr>
          <a:xfrm>
            <a:off x="0" y="71280"/>
            <a:ext cx="9143640" cy="6868800"/>
          </a:xfrm>
          <a:prstGeom prst="rect">
            <a:avLst/>
          </a:prstGeom>
          <a:ln w="9360">
            <a:noFill/>
          </a:ln>
        </p:spPr>
      </p:pic>
      <p:pic>
        <p:nvPicPr>
          <p:cNvPr id="115" name="Рисунок 1"/>
          <p:cNvPicPr/>
          <p:nvPr/>
        </p:nvPicPr>
        <p:blipFill>
          <a:blip r:embed="rId3" cstate="print"/>
          <a:stretch/>
        </p:blipFill>
        <p:spPr>
          <a:xfrm>
            <a:off x="176040" y="2003400"/>
            <a:ext cx="4466880" cy="3350880"/>
          </a:xfrm>
          <a:prstGeom prst="rect">
            <a:avLst/>
          </a:prstGeom>
          <a:ln w="9360">
            <a:noFill/>
          </a:ln>
        </p:spPr>
      </p:pic>
      <p:pic>
        <p:nvPicPr>
          <p:cNvPr id="116" name="Рисунок 2"/>
          <p:cNvPicPr/>
          <p:nvPr/>
        </p:nvPicPr>
        <p:blipFill>
          <a:blip r:embed="rId4" cstate="print"/>
          <a:stretch/>
        </p:blipFill>
        <p:spPr>
          <a:xfrm>
            <a:off x="4788000" y="1197000"/>
            <a:ext cx="4076280" cy="5435280"/>
          </a:xfrm>
          <a:prstGeom prst="rect">
            <a:avLst/>
          </a:prstGeom>
          <a:ln w="9360">
            <a:noFill/>
          </a:ln>
        </p:spPr>
      </p:pic>
      <p:sp>
        <p:nvSpPr>
          <p:cNvPr id="117" name="CustomShape 1"/>
          <p:cNvSpPr/>
          <p:nvPr/>
        </p:nvSpPr>
        <p:spPr>
          <a:xfrm>
            <a:off x="-3240" y="488880"/>
            <a:ext cx="7779960" cy="1522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>
                <a:solidFill>
                  <a:srgbClr val="0000FF"/>
                </a:solidFill>
                <a:latin typeface="Bookman Old Style"/>
              </a:rPr>
              <a:t>Практические занятия: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b="1" strike="noStrike">
                <a:solidFill>
                  <a:srgbClr val="0000FF"/>
                </a:solidFill>
                <a:latin typeface="Bookman Old Style"/>
              </a:rPr>
              <a:t>  </a:t>
            </a:r>
            <a:endParaRPr/>
          </a:p>
          <a:p>
            <a:pPr>
              <a:lnSpc>
                <a:spcPct val="100000"/>
              </a:lnSpc>
            </a:pPr>
            <a:r>
              <a:rPr lang="ru-RU" b="1" strike="noStrike">
                <a:solidFill>
                  <a:srgbClr val="0000FF"/>
                </a:solidFill>
                <a:latin typeface="Bookman Old Style"/>
              </a:rPr>
              <a:t> «Сбербанк. Его назначение». </a:t>
            </a:r>
            <a:endParaRPr/>
          </a:p>
          <a:p>
            <a:pPr>
              <a:lnSpc>
                <a:spcPct val="100000"/>
              </a:lnSpc>
            </a:pPr>
            <a:r>
              <a:rPr lang="ru-RU" b="1" strike="noStrike">
                <a:solidFill>
                  <a:srgbClr val="0000FF"/>
                </a:solidFill>
                <a:latin typeface="Bookman Old Style"/>
              </a:rPr>
              <a:t>  (Запись дохода в сберкнижку) </a:t>
            </a:r>
            <a:endParaRPr/>
          </a:p>
        </p:txBody>
      </p:sp>
      <p:sp>
        <p:nvSpPr>
          <p:cNvPr id="118" name="CustomShape 2"/>
          <p:cNvSpPr/>
          <p:nvPr/>
        </p:nvSpPr>
        <p:spPr>
          <a:xfrm>
            <a:off x="539640" y="5630760"/>
            <a:ext cx="440964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b="1" strike="noStrike">
                <a:solidFill>
                  <a:srgbClr val="0000FF"/>
                </a:solidFill>
                <a:latin typeface="Bookman Old Style"/>
              </a:rPr>
              <a:t>«Как пользоваться </a:t>
            </a:r>
            <a:endParaRPr/>
          </a:p>
          <a:p>
            <a:pPr algn="r">
              <a:lnSpc>
                <a:spcPct val="100000"/>
              </a:lnSpc>
            </a:pPr>
            <a:r>
              <a:rPr lang="ru-RU" b="1" strike="noStrike">
                <a:solidFill>
                  <a:srgbClr val="0000FF"/>
                </a:solidFill>
                <a:latin typeface="Bookman Old Style"/>
              </a:rPr>
              <a:t>банкоматом Сбербанка».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/>
          <p:cNvPicPr/>
          <p:nvPr/>
        </p:nvPicPr>
        <p:blipFill>
          <a:blip r:embed="rId2" cstate="print"/>
          <a:stretch/>
        </p:blipFill>
        <p:spPr>
          <a:xfrm>
            <a:off x="0" y="71280"/>
            <a:ext cx="9143640" cy="6868800"/>
          </a:xfrm>
          <a:prstGeom prst="rect">
            <a:avLst/>
          </a:prstGeom>
          <a:ln w="9360"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-3240" y="488880"/>
            <a:ext cx="7779960" cy="94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>
                <a:solidFill>
                  <a:srgbClr val="0000FF"/>
                </a:solidFill>
                <a:latin typeface="Bookman Old Style"/>
              </a:rPr>
              <a:t>Практические занятия: </a:t>
            </a:r>
            <a:endParaRPr/>
          </a:p>
          <a:p>
            <a:pPr>
              <a:lnSpc>
                <a:spcPct val="100000"/>
              </a:lnSpc>
            </a:pPr>
            <a:r>
              <a:rPr lang="ru-RU" b="1" strike="noStrike">
                <a:solidFill>
                  <a:srgbClr val="0000FF"/>
                </a:solidFill>
                <a:latin typeface="Bookman Old Style"/>
              </a:rPr>
              <a:t>  </a:t>
            </a:r>
            <a:endParaRPr/>
          </a:p>
          <a:p>
            <a:pPr>
              <a:lnSpc>
                <a:spcPct val="100000"/>
              </a:lnSpc>
            </a:pPr>
            <a:r>
              <a:rPr lang="ru-RU" b="1" strike="noStrike">
                <a:solidFill>
                  <a:srgbClr val="0000FF"/>
                </a:solidFill>
                <a:latin typeface="Bookman Old Style"/>
              </a:rPr>
              <a:t> </a:t>
            </a:r>
            <a:endParaRPr/>
          </a:p>
        </p:txBody>
      </p:sp>
      <p:sp>
        <p:nvSpPr>
          <p:cNvPr id="121" name="CustomShape 2"/>
          <p:cNvSpPr/>
          <p:nvPr/>
        </p:nvSpPr>
        <p:spPr>
          <a:xfrm>
            <a:off x="4729320" y="6207120"/>
            <a:ext cx="4411440" cy="913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 strike="noStrike">
                <a:solidFill>
                  <a:srgbClr val="0000FF"/>
                </a:solidFill>
                <a:latin typeface="Bookman Old Style"/>
              </a:rPr>
              <a:t>«Поликлиника. Как записаться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b="1" strike="noStrike">
                <a:solidFill>
                  <a:srgbClr val="0000FF"/>
                </a:solidFill>
                <a:latin typeface="Bookman Old Style"/>
              </a:rPr>
              <a:t> к врачу в регистратуре»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pic>
        <p:nvPicPr>
          <p:cNvPr id="122" name="Рисунок 5"/>
          <p:cNvPicPr/>
          <p:nvPr/>
        </p:nvPicPr>
        <p:blipFill>
          <a:blip r:embed="rId3" cstate="print"/>
          <a:stretch/>
        </p:blipFill>
        <p:spPr>
          <a:xfrm>
            <a:off x="4884840" y="1311120"/>
            <a:ext cx="3655800" cy="4873320"/>
          </a:xfrm>
          <a:prstGeom prst="rect">
            <a:avLst/>
          </a:prstGeom>
          <a:ln w="9360">
            <a:noFill/>
          </a:ln>
        </p:spPr>
      </p:pic>
      <p:pic>
        <p:nvPicPr>
          <p:cNvPr id="123" name="Рисунок 6"/>
          <p:cNvPicPr/>
          <p:nvPr/>
        </p:nvPicPr>
        <p:blipFill>
          <a:blip r:embed="rId4" cstate="print"/>
          <a:stretch/>
        </p:blipFill>
        <p:spPr>
          <a:xfrm>
            <a:off x="324000" y="1508040"/>
            <a:ext cx="3960360" cy="5281200"/>
          </a:xfrm>
          <a:prstGeom prst="rect">
            <a:avLst/>
          </a:prstGeom>
          <a:ln w="9360">
            <a:noFill/>
          </a:ln>
        </p:spPr>
      </p:pic>
      <p:sp>
        <p:nvSpPr>
          <p:cNvPr id="124" name="CustomShape 3"/>
          <p:cNvSpPr/>
          <p:nvPr/>
        </p:nvSpPr>
        <p:spPr>
          <a:xfrm>
            <a:off x="-3240" y="1139760"/>
            <a:ext cx="536688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strike="noStrike">
                <a:solidFill>
                  <a:srgbClr val="0000FF"/>
                </a:solidFill>
                <a:latin typeface="Bookman Old Style"/>
              </a:rPr>
              <a:t>«Как забрать ребенка из детского сада»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640" cy="6867000"/>
          </a:xfrm>
          <a:prstGeom prst="rect">
            <a:avLst/>
          </a:prstGeom>
          <a:ln w="9360">
            <a:noFill/>
          </a:ln>
        </p:spPr>
      </p:pic>
      <p:pic>
        <p:nvPicPr>
          <p:cNvPr id="126" name="Рисунок 1"/>
          <p:cNvPicPr/>
          <p:nvPr/>
        </p:nvPicPr>
        <p:blipFill>
          <a:blip r:embed="rId3" cstate="print"/>
          <a:stretch/>
        </p:blipFill>
        <p:spPr>
          <a:xfrm>
            <a:off x="324000" y="1216080"/>
            <a:ext cx="3995280" cy="5327280"/>
          </a:xfrm>
          <a:prstGeom prst="rect">
            <a:avLst/>
          </a:prstGeom>
          <a:ln w="9360">
            <a:noFill/>
          </a:ln>
        </p:spPr>
      </p:pic>
      <p:pic>
        <p:nvPicPr>
          <p:cNvPr id="127" name="Рисунок 2"/>
          <p:cNvPicPr/>
          <p:nvPr/>
        </p:nvPicPr>
        <p:blipFill>
          <a:blip r:embed="rId4" cstate="print"/>
          <a:stretch/>
        </p:blipFill>
        <p:spPr>
          <a:xfrm>
            <a:off x="4575240" y="1216080"/>
            <a:ext cx="3995280" cy="5327280"/>
          </a:xfrm>
          <a:prstGeom prst="rect">
            <a:avLst/>
          </a:prstGeom>
          <a:ln w="9360">
            <a:noFill/>
          </a:ln>
        </p:spPr>
      </p:pic>
      <p:sp>
        <p:nvSpPr>
          <p:cNvPr id="128" name="CustomShape 1"/>
          <p:cNvSpPr/>
          <p:nvPr/>
        </p:nvSpPr>
        <p:spPr>
          <a:xfrm>
            <a:off x="755640" y="476280"/>
            <a:ext cx="5544720" cy="700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>
                <a:solidFill>
                  <a:srgbClr val="0000FF"/>
                </a:solidFill>
                <a:latin typeface="Bookman Old Style"/>
              </a:rPr>
              <a:t>Практическое занятие «Порядок приобретения товаров в магазине»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640" cy="6867000"/>
          </a:xfrm>
          <a:prstGeom prst="rect">
            <a:avLst/>
          </a:prstGeom>
          <a:ln w="936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5720" y="1857364"/>
            <a:ext cx="83582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200" dirty="0" smtClean="0">
                <a:solidFill>
                  <a:srgbClr val="0000FF"/>
                </a:solidFill>
                <a:latin typeface="Bookman Old Style" pitchFamily="18" charset="0"/>
              </a:rPr>
              <a:t>    Все материалы семинара будут размещены на сайте КГБУ </a:t>
            </a:r>
            <a:r>
              <a:rPr lang="ru-RU" sz="3200" strike="noStrike" dirty="0" smtClean="0">
                <a:solidFill>
                  <a:srgbClr val="0000FF"/>
                </a:solidFill>
                <a:latin typeface="Bookman Old Style" pitchFamily="18" charset="0"/>
              </a:rPr>
              <a:t>«</a:t>
            </a:r>
            <a:r>
              <a:rPr lang="ru-RU" sz="3200" strike="noStrike" dirty="0" err="1" smtClean="0">
                <a:solidFill>
                  <a:srgbClr val="0000FF"/>
                </a:solidFill>
                <a:latin typeface="Bookman Old Style" pitchFamily="18" charset="0"/>
              </a:rPr>
              <a:t>Барнаульский</a:t>
            </a:r>
            <a:r>
              <a:rPr lang="ru-RU" sz="3200" strike="noStrike" dirty="0" smtClean="0">
                <a:solidFill>
                  <a:srgbClr val="0000FF"/>
                </a:solidFill>
                <a:latin typeface="Bookman Old Style" pitchFamily="18" charset="0"/>
              </a:rPr>
              <a:t> центр помощи детям, оставшимся без попечения родителей, №1» </a:t>
            </a:r>
          </a:p>
          <a:p>
            <a:pPr algn="ctr">
              <a:lnSpc>
                <a:spcPct val="100000"/>
              </a:lnSpc>
            </a:pPr>
            <a:r>
              <a:rPr lang="ru-RU" sz="3200" strike="noStrike" dirty="0" smtClean="0">
                <a:solidFill>
                  <a:srgbClr val="0000FF"/>
                </a:solidFill>
                <a:latin typeface="Bookman Old Style" pitchFamily="18" charset="0"/>
              </a:rPr>
              <a:t>п</a:t>
            </a:r>
            <a:r>
              <a:rPr lang="ru-RU" sz="3200" dirty="0" smtClean="0">
                <a:solidFill>
                  <a:srgbClr val="0000FF"/>
                </a:solidFill>
                <a:latin typeface="Bookman Old Style" pitchFamily="18" charset="0"/>
              </a:rPr>
              <a:t>о адресу: </a:t>
            </a:r>
            <a:r>
              <a:rPr lang="en-US" sz="3200" b="1" dirty="0" smtClean="0">
                <a:solidFill>
                  <a:srgbClr val="0000FF"/>
                </a:solidFill>
                <a:latin typeface="Bookman Old Style" pitchFamily="18" charset="0"/>
                <a:hlinkClick r:id="rId3"/>
              </a:rPr>
              <a:t>http://priyut.edu22.info/</a:t>
            </a:r>
            <a:r>
              <a:rPr lang="ru-RU" sz="3200" b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ru-RU" sz="3200" dirty="0" smtClean="0">
                <a:solidFill>
                  <a:srgbClr val="0000FF"/>
                </a:solidFill>
                <a:latin typeface="Bookman Old Style" pitchFamily="18" charset="0"/>
              </a:rPr>
              <a:t>в разделе «Методическая площадка»</a:t>
            </a:r>
            <a:endParaRPr lang="ru-RU" sz="3200" dirty="0">
              <a:solidFill>
                <a:srgbClr val="0000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640" cy="6867000"/>
          </a:xfrm>
          <a:prstGeom prst="rect">
            <a:avLst/>
          </a:prstGeom>
          <a:ln w="9360">
            <a:noFill/>
          </a:ln>
        </p:spPr>
      </p:pic>
      <p:pic>
        <p:nvPicPr>
          <p:cNvPr id="130" name="Рисунок 4"/>
          <p:cNvPicPr/>
          <p:nvPr/>
        </p:nvPicPr>
        <p:blipFill>
          <a:blip r:embed="rId3" cstate="print"/>
          <a:stretch/>
        </p:blipFill>
        <p:spPr>
          <a:xfrm>
            <a:off x="468360" y="1494000"/>
            <a:ext cx="7848360" cy="5213160"/>
          </a:xfrm>
          <a:prstGeom prst="rect">
            <a:avLst/>
          </a:prstGeom>
          <a:ln w="9360">
            <a:noFill/>
          </a:ln>
        </p:spPr>
      </p:pic>
      <p:sp>
        <p:nvSpPr>
          <p:cNvPr id="131" name="CustomShape 1"/>
          <p:cNvSpPr/>
          <p:nvPr/>
        </p:nvSpPr>
        <p:spPr>
          <a:xfrm>
            <a:off x="108000" y="189000"/>
            <a:ext cx="7559280" cy="852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 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strike="noStrike">
                <a:solidFill>
                  <a:srgbClr val="0000FF"/>
                </a:solidFill>
                <a:latin typeface="Bookman Old Style"/>
              </a:rPr>
              <a:t>СПАСИБО ЗА ВНИМАНИЕ!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/>
          <p:cNvPicPr/>
          <p:nvPr/>
        </p:nvPicPr>
        <p:blipFill>
          <a:blip r:embed="rId2" cstate="print"/>
          <a:stretch/>
        </p:blipFill>
        <p:spPr>
          <a:xfrm>
            <a:off x="-6480" y="-9360"/>
            <a:ext cx="9143640" cy="6867000"/>
          </a:xfrm>
          <a:prstGeom prst="rect">
            <a:avLst/>
          </a:prstGeom>
          <a:ln w="9360"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7200" y="404640"/>
            <a:ext cx="8137080" cy="700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>
                <a:solidFill>
                  <a:srgbClr val="0000FF"/>
                </a:solidFill>
                <a:latin typeface="Bookman Old Style"/>
              </a:rPr>
              <a:t>Правовая основа деятельности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 b="1" strike="noStrike">
                <a:solidFill>
                  <a:srgbClr val="0000FF"/>
                </a:solidFill>
                <a:latin typeface="Bookman Old Style"/>
              </a:rPr>
              <a:t>по разработке и принятию программы</a:t>
            </a:r>
            <a:endParaRPr/>
          </a:p>
        </p:txBody>
      </p:sp>
      <p:sp>
        <p:nvSpPr>
          <p:cNvPr id="82" name="CustomShape 2"/>
          <p:cNvSpPr/>
          <p:nvPr/>
        </p:nvSpPr>
        <p:spPr>
          <a:xfrm>
            <a:off x="20520" y="1112760"/>
            <a:ext cx="8943480" cy="4479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b="1" strike="noStrike">
                <a:solidFill>
                  <a:srgbClr val="0000FF"/>
                </a:solidFill>
                <a:latin typeface="Bookman Old Style"/>
              </a:rPr>
              <a:t>«Подготовка воспитанников центра помощи детям, оставшимся без попечения родителей, к самостоятельной жизни»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trike="noStrike">
                <a:solidFill>
                  <a:srgbClr val="0000FF"/>
                </a:solidFill>
                <a:latin typeface="Bookman Old Style"/>
              </a:rPr>
              <a:t>1.Гражданский кодекс Российской Федерации.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trike="noStrike">
                <a:solidFill>
                  <a:srgbClr val="0000FF"/>
                </a:solidFill>
                <a:latin typeface="Bookman Old Style"/>
              </a:rPr>
              <a:t>2.Семейный кодекс Российской Федерации.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trike="noStrike">
                <a:solidFill>
                  <a:srgbClr val="0000FF"/>
                </a:solidFill>
                <a:latin typeface="Bookman Old Style"/>
              </a:rPr>
              <a:t>3.Федеральный закон от 24 июня 1999 г. № 120-ФЗ "Об основах системы профилактики безнадзорности и правонарушений несовершеннолетних«.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trike="noStrike">
                <a:solidFill>
                  <a:srgbClr val="0000FF"/>
                </a:solidFill>
                <a:latin typeface="Bookman Old Style"/>
              </a:rPr>
              <a:t>4.Федеральный закон от 24 июля 1998 г. N 124-ФЗ "Об основных гарантиях прав ребенка в Российской Федерации«.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trike="noStrike">
                <a:solidFill>
                  <a:srgbClr val="0000FF"/>
                </a:solidFill>
                <a:latin typeface="Bookman Old Style"/>
              </a:rPr>
              <a:t>5.Федеральный закон от 21 декабря 1996 г. N 159-ФЗ "О дополнительных гарантиях по социальной поддержке детей-сирот и детей, оставшихся без попечения родителей«.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trike="noStrike">
                <a:solidFill>
                  <a:srgbClr val="0000FF"/>
                </a:solidFill>
                <a:latin typeface="Bookman Old Style"/>
              </a:rPr>
              <a:t>6.Закон Российской Федерации от 19 апреля 1991 г. 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trike="noStrike">
                <a:solidFill>
                  <a:srgbClr val="0000FF"/>
                </a:solidFill>
                <a:latin typeface="Bookman Old Style"/>
              </a:rPr>
              <a:t>N 1032-1 "О занятости населения в Российской Федерации".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trike="noStrike">
                <a:solidFill>
                  <a:srgbClr val="0000FF"/>
                </a:solidFill>
                <a:latin typeface="Bookman Old Style"/>
              </a:rPr>
              <a:t>7.Постановление Правительства РФ от 24.05.2014 № 481 «О деятельности организаций для детей-сирот и детей, оставшихся без попечения родителей, и об устройстве в них детей, оставшихся без попечения родителей».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640" cy="6867000"/>
          </a:xfrm>
          <a:prstGeom prst="rect">
            <a:avLst/>
          </a:prstGeom>
          <a:ln w="9360"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216000" y="1179360"/>
            <a:ext cx="8712000" cy="4969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strike="noStrike">
                <a:solidFill>
                  <a:srgbClr val="0000FF"/>
                </a:solidFill>
                <a:latin typeface="Bookman Old Style"/>
              </a:rPr>
              <a:t>Формирование самостоятельной, деятельной, развивающейся, здоровой личности, способной к успешной социализации в обществе и активной адаптации.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b="1" strike="noStrike">
                <a:solidFill>
                  <a:srgbClr val="0000FF"/>
                </a:solidFill>
                <a:latin typeface="Bookman Old Style"/>
              </a:rPr>
              <a:t>Задачи: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ru-RU" sz="2000" strike="noStrike">
                <a:solidFill>
                  <a:srgbClr val="0000FF"/>
                </a:solidFill>
                <a:latin typeface="Bookman Old Style"/>
              </a:rPr>
              <a:t>Формирование культуры межличностных и социальных отношений.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ru-RU" sz="2000" strike="noStrike">
                <a:solidFill>
                  <a:srgbClr val="0000FF"/>
                </a:solidFill>
                <a:latin typeface="Bookman Old Style"/>
              </a:rPr>
              <a:t>Формирование навыков здорового образа жизни.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ru-RU" sz="2000" strike="noStrike">
                <a:solidFill>
                  <a:srgbClr val="0000FF"/>
                </a:solidFill>
                <a:latin typeface="Bookman Old Style"/>
              </a:rPr>
              <a:t>Формирование социально-бытовых умений и навыков.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ru-RU" sz="2000" strike="noStrike">
                <a:solidFill>
                  <a:srgbClr val="0000FF"/>
                </a:solidFill>
                <a:latin typeface="Bookman Old Style"/>
              </a:rPr>
              <a:t>Формирование социальных навыков и профессиональных намерений.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b="1" strike="noStrike">
                <a:solidFill>
                  <a:srgbClr val="0000FF"/>
                </a:solidFill>
                <a:latin typeface="Bookman Old Style"/>
              </a:rPr>
              <a:t>Основные  направления: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strike="noStrike">
                <a:solidFill>
                  <a:srgbClr val="0000FF"/>
                </a:solidFill>
                <a:latin typeface="Bookman Old Style"/>
              </a:rPr>
              <a:t>1. Гигиена, спорт и здоровый образ жизни.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strike="noStrike">
                <a:solidFill>
                  <a:srgbClr val="0000FF"/>
                </a:solidFill>
                <a:latin typeface="Bookman Old Style"/>
              </a:rPr>
              <a:t>2. Культура поведения и азбука общения.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strike="noStrike">
                <a:solidFill>
                  <a:srgbClr val="0000FF"/>
                </a:solidFill>
                <a:latin typeface="Bookman Old Style"/>
              </a:rPr>
              <a:t>3.Труд и профессиональное самоопределение.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strike="noStrike">
                <a:solidFill>
                  <a:srgbClr val="0000FF"/>
                </a:solidFill>
                <a:latin typeface="Bookman Old Style"/>
              </a:rPr>
              <a:t>4. Правовая культура и полезная экономика.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strike="noStrike">
                <a:solidFill>
                  <a:srgbClr val="0000FF"/>
                </a:solidFill>
                <a:latin typeface="Bookman Old Style"/>
              </a:rPr>
              <a:t>5.Учреждения и организации города. Формы обращения.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strike="noStrike">
                <a:solidFill>
                  <a:srgbClr val="0000FF"/>
                </a:solidFill>
                <a:latin typeface="Bookman Old Style"/>
              </a:rPr>
              <a:t>6. Жилище, одежда, обувь, питание.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strike="noStrike">
                <a:solidFill>
                  <a:srgbClr val="0000FF"/>
                </a:solidFill>
                <a:latin typeface="Bookman Old Style"/>
              </a:rPr>
              <a:t>7. Подготовка к семейной жизни.</a:t>
            </a:r>
            <a:endParaRPr/>
          </a:p>
        </p:txBody>
      </p:sp>
      <p:sp>
        <p:nvSpPr>
          <p:cNvPr id="85" name="CustomShape 2"/>
          <p:cNvSpPr/>
          <p:nvPr/>
        </p:nvSpPr>
        <p:spPr>
          <a:xfrm>
            <a:off x="468360" y="620640"/>
            <a:ext cx="2788920" cy="699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>
                <a:solidFill>
                  <a:srgbClr val="0000FF"/>
                </a:solidFill>
                <a:latin typeface="Bookman Old Style"/>
              </a:rPr>
              <a:t>Цель: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640" cy="6867000"/>
          </a:xfrm>
          <a:prstGeom prst="rect">
            <a:avLst/>
          </a:prstGeom>
          <a:ln w="9360"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755640" y="1773360"/>
            <a:ext cx="7919640" cy="3444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strike="noStrike">
                <a:solidFill>
                  <a:srgbClr val="0000FF"/>
                </a:solidFill>
                <a:latin typeface="Bookman Old Style"/>
              </a:rPr>
              <a:t>Срок реализации программы </a:t>
            </a:r>
            <a:r>
              <a:rPr lang="ru-RU" sz="2000" strike="noStrike">
                <a:solidFill>
                  <a:srgbClr val="0000FF"/>
                </a:solidFill>
                <a:latin typeface="Bookman Old Style"/>
              </a:rPr>
              <a:t>- 3 года, она рассчитана на систематические занятия в группе, по 1 занятию (30 – 40 мин.) два раза в неделю.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strike="noStrike">
                <a:solidFill>
                  <a:srgbClr val="0000FF"/>
                </a:solidFill>
                <a:latin typeface="Bookman Old Style"/>
              </a:rPr>
              <a:t>     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strike="noStrike">
                <a:solidFill>
                  <a:srgbClr val="0000FF"/>
                </a:solidFill>
                <a:latin typeface="Bookman Old Style"/>
              </a:rPr>
              <a:t>Ежегодная продолжительность обучения 72 занятия в год.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000" b="1" i="1" strike="noStrike">
                <a:solidFill>
                  <a:srgbClr val="0000FF"/>
                </a:solidFill>
                <a:latin typeface="Bookman Old Style"/>
              </a:rPr>
              <a:t>Занятия рассчитаны на три основные возрастные группы детей: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strike="noStrike">
                <a:solidFill>
                  <a:srgbClr val="0000FF"/>
                </a:solidFill>
                <a:latin typeface="Bookman Old Style"/>
              </a:rPr>
              <a:t>воспитанники  7 – 10 лет;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strike="noStrike">
                <a:solidFill>
                  <a:srgbClr val="0000FF"/>
                </a:solidFill>
                <a:latin typeface="Bookman Old Style"/>
              </a:rPr>
              <a:t>воспитанники 11 - 13 лет;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strike="noStrike">
                <a:solidFill>
                  <a:srgbClr val="0000FF"/>
                </a:solidFill>
                <a:latin typeface="Bookman Old Style"/>
              </a:rPr>
              <a:t>воспитанники 14 –18 лет.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/>
          <p:cNvPicPr/>
          <p:nvPr/>
        </p:nvPicPr>
        <p:blipFill>
          <a:blip r:embed="rId2" cstate="print"/>
          <a:stretch/>
        </p:blipFill>
        <p:spPr>
          <a:xfrm>
            <a:off x="0" y="-9360"/>
            <a:ext cx="9143640" cy="6867000"/>
          </a:xfrm>
          <a:prstGeom prst="rect">
            <a:avLst/>
          </a:prstGeom>
          <a:ln w="9360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1043640" y="548640"/>
            <a:ext cx="576036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>
                <a:solidFill>
                  <a:srgbClr val="0000FF"/>
                </a:solidFill>
                <a:latin typeface="Bookman Old Style"/>
              </a:rPr>
              <a:t>Содержание деятельности: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0" name="CustomShape 2"/>
          <p:cNvSpPr/>
          <p:nvPr/>
        </p:nvSpPr>
        <p:spPr>
          <a:xfrm>
            <a:off x="323640" y="1700640"/>
            <a:ext cx="7992360" cy="466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strike="noStrike">
                <a:solidFill>
                  <a:srgbClr val="0000FF"/>
                </a:solidFill>
                <a:latin typeface="Bookman Old Style"/>
              </a:rPr>
              <a:t>1.Гигиена, спорт и здоровый образ жизни.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strike="noStrike">
                <a:solidFill>
                  <a:srgbClr val="0000FF"/>
                </a:solidFill>
                <a:latin typeface="Bookman Old Style"/>
              </a:rPr>
              <a:t>Основная задача – овладение детьми знаниями, умениями и навыками самообслуживания, труда по уходу за собой, за своим жилищем; знакомство со здоровым образом жизни.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000" b="1" strike="noStrike">
                <a:solidFill>
                  <a:srgbClr val="0000FF"/>
                </a:solidFill>
                <a:latin typeface="Bookman Old Style"/>
              </a:rPr>
              <a:t>2.Культура поведения и азбука общения.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strike="noStrike">
                <a:solidFill>
                  <a:srgbClr val="0000FF"/>
                </a:solidFill>
                <a:latin typeface="Bookman Old Style"/>
              </a:rPr>
              <a:t>Раздел предусматривает знакомство с формами общения, обращения, как культурно разговаривать по телефону, как вести себя в общественных местах, с этикетом.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000" b="1" strike="noStrike">
                <a:solidFill>
                  <a:srgbClr val="0000FF"/>
                </a:solidFill>
                <a:latin typeface="Bookman Old Style"/>
              </a:rPr>
              <a:t>3.Труд и профессиональное самоопределение.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strike="noStrike">
                <a:solidFill>
                  <a:srgbClr val="0000FF"/>
                </a:solidFill>
                <a:latin typeface="Bookman Old Style"/>
              </a:rPr>
              <a:t>В этом разделе идет знакомство воспитанников с бытовыми приборами, с домашним трудом, с различными видами труда в обществе, разнообразием профессий.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640" cy="6867000"/>
          </a:xfrm>
          <a:prstGeom prst="rect">
            <a:avLst/>
          </a:prstGeom>
          <a:ln w="9360"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395280" y="1557360"/>
            <a:ext cx="8064000" cy="699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3" name="CustomShape 2"/>
          <p:cNvSpPr/>
          <p:nvPr/>
        </p:nvSpPr>
        <p:spPr>
          <a:xfrm>
            <a:off x="1258920" y="476280"/>
            <a:ext cx="5400360" cy="821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>
                <a:solidFill>
                  <a:srgbClr val="0000FF"/>
                </a:solidFill>
                <a:latin typeface="Bookman Old Style"/>
              </a:rPr>
              <a:t>Содержание деятельности: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4" name="CustomShape 3"/>
          <p:cNvSpPr/>
          <p:nvPr/>
        </p:nvSpPr>
        <p:spPr>
          <a:xfrm>
            <a:off x="395280" y="1772640"/>
            <a:ext cx="8208720" cy="344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strike="noStrike">
                <a:solidFill>
                  <a:srgbClr val="0000FF"/>
                </a:solidFill>
                <a:latin typeface="Bookman Old Style"/>
              </a:rPr>
              <a:t>4.Правовая культура и полезная экономика.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strike="noStrike">
                <a:solidFill>
                  <a:srgbClr val="0000FF"/>
                </a:solidFill>
                <a:latin typeface="Bookman Old Style"/>
              </a:rPr>
              <a:t>Раздел направлен на изучение законов, даются элементарные экономические знания.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000" strike="noStrike">
                <a:solidFill>
                  <a:srgbClr val="0000FF"/>
                </a:solidFill>
                <a:latin typeface="Bookman Old Style"/>
              </a:rPr>
              <a:t> </a:t>
            </a:r>
            <a:r>
              <a:rPr lang="ru-RU" sz="2000" b="1" strike="noStrike">
                <a:solidFill>
                  <a:srgbClr val="0000FF"/>
                </a:solidFill>
                <a:latin typeface="Bookman Old Style"/>
              </a:rPr>
              <a:t>5.Учреждения и организации города. Формы обращения.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strike="noStrike">
                <a:solidFill>
                  <a:srgbClr val="0000FF"/>
                </a:solidFill>
                <a:latin typeface="Bookman Old Style"/>
              </a:rPr>
              <a:t>Раздел направлен на получение знаний о предприятиях и учреждениях города, которые призваны помочь в успешной адаптации выпускника центра помощи детям в социуме; формирование умений пользоваться услугами предприятий службы быта, торговли, связи, транспорта, медицинской помощи. 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640" cy="6867000"/>
          </a:xfrm>
          <a:prstGeom prst="rect">
            <a:avLst/>
          </a:prstGeom>
          <a:ln w="9360"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395280" y="1557360"/>
            <a:ext cx="8064000" cy="699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7" name="CustomShape 2"/>
          <p:cNvSpPr/>
          <p:nvPr/>
        </p:nvSpPr>
        <p:spPr>
          <a:xfrm>
            <a:off x="1258920" y="476280"/>
            <a:ext cx="5400360" cy="821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>
                <a:solidFill>
                  <a:srgbClr val="0000FF"/>
                </a:solidFill>
                <a:latin typeface="Bookman Old Style"/>
              </a:rPr>
              <a:t>Содержание деятельности: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8" name="CustomShape 3"/>
          <p:cNvSpPr/>
          <p:nvPr/>
        </p:nvSpPr>
        <p:spPr>
          <a:xfrm>
            <a:off x="395280" y="1895760"/>
            <a:ext cx="8208720" cy="374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strike="noStrike">
                <a:solidFill>
                  <a:srgbClr val="0000FF"/>
                </a:solidFill>
                <a:latin typeface="Bookman Old Style"/>
              </a:rPr>
              <a:t>6.Жилище, одежда, обувь, питание.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strike="noStrike">
                <a:solidFill>
                  <a:srgbClr val="0000FF"/>
                </a:solidFill>
                <a:latin typeface="Bookman Old Style"/>
              </a:rPr>
              <a:t>Задача этого раздела – назначение жилища, одежды, обуви. Знакомство с кулинарией.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000" b="1" strike="noStrike">
                <a:solidFill>
                  <a:srgbClr val="0000FF"/>
                </a:solidFill>
                <a:latin typeface="Bookman Old Style"/>
              </a:rPr>
              <a:t>7.Подготовка к семейной жизни.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strike="noStrike">
                <a:solidFill>
                  <a:srgbClr val="0000FF"/>
                </a:solidFill>
                <a:latin typeface="Bookman Old Style"/>
              </a:rPr>
              <a:t>В этом разделе воспитанники знакомятся с историческими традициями семейных отношений, современными взглядами на семью, основами семейного права. Ведущим методологическим подходом является личностно-ориентированный подход. Раздел предусматривает изучение навыков общения “мальчик-девочка”, “юноша-девушка”; решение психологических проблем молодой семьи.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640" cy="6867000"/>
          </a:xfrm>
          <a:prstGeom prst="rect">
            <a:avLst/>
          </a:prstGeom>
          <a:ln w="9360">
            <a:noFill/>
          </a:ln>
        </p:spPr>
      </p:pic>
      <p:sp>
        <p:nvSpPr>
          <p:cNvPr id="100" name="CustomShape 1"/>
          <p:cNvSpPr/>
          <p:nvPr/>
        </p:nvSpPr>
        <p:spPr>
          <a:xfrm>
            <a:off x="179280" y="1628640"/>
            <a:ext cx="8569080" cy="405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lang="ru-RU" sz="2000" i="1" strike="noStrike">
                <a:solidFill>
                  <a:srgbClr val="0000FF"/>
                </a:solidFill>
                <a:latin typeface="Bookman Old Style"/>
              </a:rPr>
              <a:t>Каждое направление содержит необходимое число тем, некоторые из них  повторяются на протяжении трех лет. Ребенок, находясь в учреждении,  проходит их трижды: в младшем возрасте - в простой, доступной форме и в среднем, старшем - более подробно.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lang="ru-RU" sz="2000" i="1" strike="noStrike">
                <a:solidFill>
                  <a:srgbClr val="0000FF"/>
                </a:solidFill>
                <a:latin typeface="Bookman Old Style"/>
              </a:rPr>
              <a:t>Работа по данной Программе происходит на предварительно      спланированных целенаправленных занятиях. Закрепление материала происходит с каждым ребенком по индивидуальным планам.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lang="ru-RU" sz="2000" i="1" strike="noStrike">
                <a:solidFill>
                  <a:srgbClr val="0000FF"/>
                </a:solidFill>
                <a:latin typeface="Bookman Old Style"/>
              </a:rPr>
              <a:t>Формы проведения занятий: беседа, рассказ, инструктаж, занятия в игровой форме (викторина, конкурсы, ролевая игра и т.д.), практические занятия, экскурсии и т.д..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640" cy="6867000"/>
          </a:xfrm>
          <a:prstGeom prst="rect">
            <a:avLst/>
          </a:prstGeom>
          <a:ln w="9360"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188280" y="1989000"/>
            <a:ext cx="8569080" cy="344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strike="noStrike">
                <a:solidFill>
                  <a:srgbClr val="0000FF"/>
                </a:solidFill>
                <a:latin typeface="Bookman Old Style"/>
              </a:rPr>
              <a:t>Представленная программа в нашем учреждении апробирована.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000" strike="noStrike">
                <a:solidFill>
                  <a:srgbClr val="0000FF"/>
                </a:solidFill>
                <a:latin typeface="Bookman Old Style"/>
              </a:rPr>
              <a:t>Выпускники, которые жили в нашем Центре 3 года и более прошли полный курс программы, они более подготовлены к выпуску, имеют знания, практические навыки.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000" strike="noStrike">
                <a:solidFill>
                  <a:srgbClr val="0000FF"/>
                </a:solidFill>
                <a:latin typeface="Bookman Old Style"/>
              </a:rPr>
              <a:t>И поэтому во время заполнения индивидуальной карты итоговой оценки уровня социализированности выпускника мы можем сделать выводы о нуждаемости его в поститернатном патронате в третью и  четвертую очередь.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857</Words>
  <Application>Microsoft Office PowerPoint</Application>
  <PresentationFormat>Экран (4:3)</PresentationFormat>
  <Paragraphs>104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Натали</cp:lastModifiedBy>
  <cp:revision>2</cp:revision>
  <dcterms:modified xsi:type="dcterms:W3CDTF">2018-05-29T11:00:03Z</dcterms:modified>
</cp:coreProperties>
</file>