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7"/>
  </p:notesMasterIdLst>
  <p:sldIdLst>
    <p:sldId id="256" r:id="rId2"/>
    <p:sldId id="257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2" r:id="rId15"/>
    <p:sldId id="266" r:id="rId16"/>
    <p:sldId id="267" r:id="rId17"/>
    <p:sldId id="279" r:id="rId18"/>
    <p:sldId id="302" r:id="rId19"/>
    <p:sldId id="280" r:id="rId20"/>
    <p:sldId id="294" r:id="rId21"/>
    <p:sldId id="281" r:id="rId22"/>
    <p:sldId id="296" r:id="rId23"/>
    <p:sldId id="282" r:id="rId24"/>
    <p:sldId id="293" r:id="rId25"/>
    <p:sldId id="283" r:id="rId26"/>
    <p:sldId id="297" r:id="rId27"/>
    <p:sldId id="284" r:id="rId28"/>
    <p:sldId id="298" r:id="rId29"/>
    <p:sldId id="285" r:id="rId30"/>
    <p:sldId id="299" r:id="rId31"/>
    <p:sldId id="287" r:id="rId32"/>
    <p:sldId id="295" r:id="rId33"/>
    <p:sldId id="288" r:id="rId34"/>
    <p:sldId id="301" r:id="rId35"/>
    <p:sldId id="289" r:id="rId36"/>
    <p:sldId id="303" r:id="rId37"/>
    <p:sldId id="290" r:id="rId38"/>
    <p:sldId id="300" r:id="rId39"/>
    <p:sldId id="274" r:id="rId40"/>
    <p:sldId id="275" r:id="rId41"/>
    <p:sldId id="276" r:id="rId42"/>
    <p:sldId id="277" r:id="rId43"/>
    <p:sldId id="278" r:id="rId44"/>
    <p:sldId id="304" r:id="rId45"/>
    <p:sldId id="29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6989-BCD5-429F-9EF5-4C065A36D6A1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F3AF1-645B-4C13-8095-4B16E2084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F3AF1-645B-4C13-8095-4B16E208410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58909"/>
            <a:ext cx="8229600" cy="1470025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latin typeface="Book Antiqua" pitchFamily="18" charset="0"/>
              </a:rPr>
              <a:t>Особенности формирования личности в подростковом и юношеском возрасте.</a:t>
            </a:r>
            <a:endParaRPr lang="ru-RU" sz="3800" b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733256"/>
            <a:ext cx="2456320" cy="81438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dirty="0" err="1" smtClean="0"/>
              <a:t>Безгина</a:t>
            </a:r>
            <a:r>
              <a:rPr lang="ru-RU" dirty="0" smtClean="0"/>
              <a:t> И.К.</a:t>
            </a:r>
          </a:p>
          <a:p>
            <a:pPr algn="l"/>
            <a:r>
              <a:rPr lang="ru-RU" dirty="0" smtClean="0"/>
              <a:t>Преподаватель кафедры </a:t>
            </a:r>
          </a:p>
          <a:p>
            <a:pPr algn="l"/>
            <a:r>
              <a:rPr lang="ru-RU" dirty="0" smtClean="0"/>
              <a:t>среднего профессионального </a:t>
            </a:r>
          </a:p>
          <a:p>
            <a:pPr algn="l"/>
            <a:r>
              <a:rPr lang="ru-RU" dirty="0" smtClean="0"/>
              <a:t>образования.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8072494" cy="14287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период самосознания связан с выработкой собственных взглядов на окружающий мир, построением реальных планов на будущее, поисками своего места в мире взрослых людей.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57163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Реакции, связанные с повышенным внимание к своему внутреннему миру (</a:t>
            </a:r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рефлексиореакции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Documents and Settings\ratschenkovals\Рабочий стол\СПО\Курсы\Карти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143248"/>
            <a:ext cx="5144040" cy="342507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86808" cy="14287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злоупотребление различными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веществыами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изменяющими психическое состояние, включая алкоголь и курение табака, до того, как от них сформировалась зависимость.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Аддиктивное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поведение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Documents and Settings\ratschenkovals\Рабочий стол\СПО\Курсы\Картинки\24fevr10.jpg"/>
          <p:cNvPicPr>
            <a:picLocks noChangeAspect="1" noChangeArrowheads="1"/>
          </p:cNvPicPr>
          <p:nvPr/>
        </p:nvPicPr>
        <p:blipFill>
          <a:blip r:embed="rId2" cstate="print"/>
          <a:srcRect l="3967" t="21816" r="4803" b="4803"/>
          <a:stretch>
            <a:fillRect/>
          </a:stretch>
        </p:blipFill>
        <p:spPr bwMode="auto">
          <a:xfrm>
            <a:off x="3143240" y="3214686"/>
            <a:ext cx="4000528" cy="321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3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любая форма поведения, нацеленная на оскорбление или причинение вреда другому живому существу, не желающему подобного обращения.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Агрессивные действия</a:t>
            </a:r>
            <a:endParaRPr lang="ru-RU" sz="3200" dirty="0"/>
          </a:p>
        </p:txBody>
      </p:sp>
      <p:pic>
        <p:nvPicPr>
          <p:cNvPr id="11266" name="Picture 2" descr="C:\Documents and Settings\ratschenkovals\Рабочий стол\СПО\Курсы\Картинки\ne-dratsja-1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595586"/>
            <a:ext cx="4262414" cy="4262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043890" cy="23688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Средство достижения значимой цели;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психологической разрядки, замещения блокированной потребности и переключения деятельности;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Самоцель, удовлетворяющую потребность в самореализации и самоутверждении.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6864" cy="144016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Агрессивные действия могут представлять собой: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3757610" cy="164307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агрессия;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Вербальная агрессия;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Косвенная агрессия;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Негативизм.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выражения агрессии: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ratschenkovals\Рабочий стол\СПО\Курсы\Картинки\AAnjR7Lmy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1" y="1490855"/>
            <a:ext cx="3286149" cy="1802402"/>
          </a:xfrm>
          <a:prstGeom prst="rect">
            <a:avLst/>
          </a:prstGeom>
          <a:noFill/>
        </p:spPr>
      </p:pic>
      <p:pic>
        <p:nvPicPr>
          <p:cNvPr id="12291" name="Picture 3" descr="C:\Documents and Settings\ratschenkovals\Рабочий стол\СПО\Курсы\Картинки\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607703"/>
            <a:ext cx="3000395" cy="2250297"/>
          </a:xfrm>
          <a:prstGeom prst="rect">
            <a:avLst/>
          </a:prstGeom>
          <a:noFill/>
        </p:spPr>
      </p:pic>
      <p:pic>
        <p:nvPicPr>
          <p:cNvPr id="12292" name="Picture 4" descr="C:\Documents and Settings\ratschenkovals\Рабочий стол\СПО\Курсы\Картинки\detectivebooks.r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429000"/>
            <a:ext cx="3948554" cy="2286005"/>
          </a:xfrm>
          <a:prstGeom prst="rect">
            <a:avLst/>
          </a:prstGeom>
          <a:noFill/>
        </p:spPr>
      </p:pic>
      <p:pic>
        <p:nvPicPr>
          <p:cNvPr id="12293" name="Picture 5" descr="C:\Documents and Settings\ratschenkovals\Рабочий стол\СПО\Курсы\Картинки\30837_html_7d7a5285.png"/>
          <p:cNvPicPr>
            <a:picLocks noChangeAspect="1" noChangeArrowheads="1"/>
          </p:cNvPicPr>
          <p:nvPr/>
        </p:nvPicPr>
        <p:blipFill>
          <a:blip r:embed="rId5" cstate="print"/>
          <a:srcRect b="1125"/>
          <a:stretch>
            <a:fillRect/>
          </a:stretch>
        </p:blipFill>
        <p:spPr bwMode="auto">
          <a:xfrm>
            <a:off x="428596" y="3000372"/>
            <a:ext cx="190500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Акцентуации характера 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71942"/>
            <a:ext cx="8401080" cy="2100258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акцентуация характера может послужить толчком к формированию психопатии лишь в том случае, когда травмирующие факторы и воздействие слишком сильные и продолжительные. Также такое негативное воздействие может спровоцировать острые эмоциональные реакции и нервозы.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500035" y="1214422"/>
            <a:ext cx="5643602" cy="250033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крайние варианты нормы, при которых отдельные черты характера чрезмерно усилены, вследствие чего обнаруживается избирательная уязвимость в отношении определенного рода психогенных воздействий при хорошей и даже повышенной устойчивости к другим.</a:t>
            </a:r>
          </a:p>
          <a:p>
            <a:endParaRPr lang="ru-RU" dirty="0"/>
          </a:p>
        </p:txBody>
      </p:sp>
      <p:pic>
        <p:nvPicPr>
          <p:cNvPr id="8194" name="Picture 2" descr="C:\Documents and Settings\ratschenkovals\Рабочий стол\СПО\Курсы\Картинки\эмо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2"/>
            <a:ext cx="2733694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857232"/>
          <a:ext cx="7772400" cy="505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Классификация </a:t>
                      </a:r>
                      <a:r>
                        <a:rPr lang="ru-RU" dirty="0" err="1" smtClean="0"/>
                        <a:t>К.Леонгарда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Классификация </a:t>
                      </a:r>
                      <a:r>
                        <a:rPr lang="ru-RU" dirty="0" err="1" smtClean="0"/>
                        <a:t>А.Е.Личко</a:t>
                      </a:r>
                      <a:endParaRPr lang="ru-RU" dirty="0"/>
                    </a:p>
                  </a:txBody>
                  <a:tcPr/>
                </a:tc>
              </a:tr>
              <a:tr h="4059359"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Демонстративный</a:t>
                      </a:r>
                    </a:p>
                    <a:p>
                      <a:r>
                        <a:rPr lang="ru-RU" dirty="0" smtClean="0"/>
                        <a:t>Педантичный</a:t>
                      </a:r>
                    </a:p>
                    <a:p>
                      <a:r>
                        <a:rPr lang="ru-RU" dirty="0" smtClean="0"/>
                        <a:t>Застревающий</a:t>
                      </a:r>
                    </a:p>
                    <a:p>
                      <a:r>
                        <a:rPr lang="ru-RU" dirty="0" smtClean="0"/>
                        <a:t>Возбудимый</a:t>
                      </a:r>
                    </a:p>
                    <a:p>
                      <a:r>
                        <a:rPr lang="ru-RU" dirty="0" err="1" smtClean="0"/>
                        <a:t>Гипертимный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Дистимический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Аффективно-лабильный</a:t>
                      </a:r>
                    </a:p>
                    <a:p>
                      <a:r>
                        <a:rPr lang="ru-RU" dirty="0" smtClean="0"/>
                        <a:t>Аффективно-экзальтированный</a:t>
                      </a:r>
                    </a:p>
                    <a:p>
                      <a:r>
                        <a:rPr lang="ru-RU" dirty="0" err="1" smtClean="0"/>
                        <a:t>Эмотивный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Тревожный (боязливый)</a:t>
                      </a:r>
                    </a:p>
                    <a:p>
                      <a:r>
                        <a:rPr lang="ru-RU" dirty="0" err="1" smtClean="0"/>
                        <a:t>Экстравертированный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Интровертированный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Интровертированный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Истероидный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Психастенический</a:t>
                      </a:r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Эпилептоидный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Гипертимный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smtClean="0"/>
                        <a:t>Циклоидный</a:t>
                      </a:r>
                    </a:p>
                    <a:p>
                      <a:r>
                        <a:rPr lang="ru-RU" dirty="0" smtClean="0"/>
                        <a:t>Лабильный</a:t>
                      </a:r>
                    </a:p>
                    <a:p>
                      <a:r>
                        <a:rPr lang="ru-RU" dirty="0" smtClean="0"/>
                        <a:t>Лабильный</a:t>
                      </a:r>
                    </a:p>
                    <a:p>
                      <a:r>
                        <a:rPr lang="ru-RU" dirty="0" smtClean="0"/>
                        <a:t>Сенситивный</a:t>
                      </a:r>
                    </a:p>
                    <a:p>
                      <a:r>
                        <a:rPr lang="ru-RU" dirty="0" err="1" smtClean="0"/>
                        <a:t>Гипертимно-конформный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Шизоидный</a:t>
                      </a:r>
                    </a:p>
                    <a:p>
                      <a:r>
                        <a:rPr lang="ru-RU" dirty="0" smtClean="0"/>
                        <a:t>Сенситивный</a:t>
                      </a:r>
                    </a:p>
                    <a:p>
                      <a:r>
                        <a:rPr lang="ru-RU" dirty="0" err="1" smtClean="0"/>
                        <a:t>Неустойчиввый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Конформный</a:t>
                      </a:r>
                    </a:p>
                    <a:p>
                      <a:r>
                        <a:rPr lang="ru-RU" dirty="0" err="1" smtClean="0"/>
                        <a:t>Астеноневротический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Истероид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293" b="8786"/>
          <a:stretch>
            <a:fillRect/>
          </a:stretch>
        </p:blipFill>
        <p:spPr>
          <a:xfrm>
            <a:off x="142844" y="0"/>
            <a:ext cx="8858312" cy="578645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Главная черта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подростков — беспредельный эгоцентризм, ненасытная жажда постоянного внимания к своей особе. И из этой черты вытекает основное проявление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этих подростков — суицидальные демонстрации. Реже встречаются суицидальные покушения в состоянии аффекта.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Алкоголизация также может носить чисто демонстративный характер. Сформировавшийся алкоголизм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подростков встречается довольно редко.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Делинквентность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проявляется в особой склонности к мелкому воровству, мошенничеству, вызывающей манере вести себя в общественных местах. Угроза наказания за совершенные проступки толкала на демонстративное суицидальное поведение.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/>
              <a:t>Девиантное</a:t>
            </a:r>
            <a:r>
              <a:rPr lang="ru-RU" sz="3200" dirty="0" smtClean="0"/>
              <a:t> поведение характерное для </a:t>
            </a:r>
            <a:r>
              <a:rPr lang="ru-RU" sz="3200" dirty="0" err="1" smtClean="0"/>
              <a:t>истероидного</a:t>
            </a:r>
            <a:r>
              <a:rPr lang="ru-RU" sz="3200" dirty="0" smtClean="0"/>
              <a:t> типа акцентуации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сихастениче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857" b="2868"/>
          <a:stretch>
            <a:fillRect/>
          </a:stretch>
        </p:blipFill>
        <p:spPr>
          <a:xfrm>
            <a:off x="99790" y="142852"/>
            <a:ext cx="9044210" cy="54292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7772400" cy="537688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Лучше учиться понимать, чем копить знания.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Знать надо необходимый минимум, понимать же надо максимально много. </a:t>
            </a:r>
          </a:p>
          <a:p>
            <a:pPr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Знание пассивно.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Понимание активно. </a:t>
            </a:r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Знание – то, что добыто другими.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Понимание – то, что ты добываешь сам.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Психастеники не склонны ни к каким проявлениям отклоняющегося поведения.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психостенического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ratschenkovals\Рабочий стол\СПО\Курсы\Картинки\99028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00" y="2553854"/>
            <a:ext cx="5167389" cy="387554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Эпилептоид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143"/>
          <a:stretch>
            <a:fillRect/>
          </a:stretch>
        </p:blipFill>
        <p:spPr>
          <a:xfrm>
            <a:off x="214282" y="285728"/>
            <a:ext cx="8727273" cy="557216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Эпилептоидная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акцентуация является почвой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ситуативно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обусловленных нарушений поведения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делинквентного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даже криминального типа, ранней алкоголизации, а также психопатического развития.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Алкоголизация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эпилептоидов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отличается от алкоголизации подростков с другими типами акцентуаций. Могут наблюдаться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амнестические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формы опьянения, во время них совершаются поступки, о которых не сохраняется никаких воспоминаний.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Однако, такие подростки гораздо менее склонны к употреблению неалкогольных токсических — средств. Может быть, их отчасти удерживает страх стать наркоманом, забота о своем здоровье.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Истинные суицидные действия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эпилептоидных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подростков крайне редки. У подростков этого типа чаще приходится сталкиваться только с демонстративным суицидальным поведением, нередко носящим характер явного суицидального шантажа.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Эпилептоидный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тип можно признать одним из самых трудных для социальной адаптации. Тяжелые и выраженные степени психопатий относительно часты, при явных акцентуациях характера подростковый период ознаменован тяжелыми конфликтами, и даже при скрытой акцентуации возможны неожиданные тяжелые эксцессы.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эпилептоидного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ипертим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520" b="6283"/>
          <a:stretch>
            <a:fillRect/>
          </a:stretch>
        </p:blipFill>
        <p:spPr>
          <a:xfrm>
            <a:off x="142844" y="71414"/>
            <a:ext cx="8858312" cy="571504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гипертимной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акцентуации – стремление подростков к общению.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Гипертимные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подростки легко чувствуют себя практически в любой компании, их интересует всё новое и необычное, они легко могут попасть в асоциальную или криминальную группу.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Употребление алкоголя и наркотиков может быть связано не только с влиянием компании, но и с желанием “попробовать что-то новенькое”. А переоценка собственных возможностей делает вероятным формирование зависимости. Суицидальное поведение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гипертимным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подросткам практически не свойственно.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гипертимного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клоид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9" t="8957" r="3683" b="4832"/>
          <a:stretch>
            <a:fillRect/>
          </a:stretch>
        </p:blipFill>
        <p:spPr>
          <a:xfrm>
            <a:off x="0" y="214290"/>
            <a:ext cx="9144000" cy="550072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928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Причина возникновения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субдепрессивных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фаз – неустойчивость к ломке жизненных стереотипов. В эти периоды подростки становятся особенно чувствительными к упрёкам, осуждению в свой адрес.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Выраженные отклонения в поведении циклоидным подросткам не свойственны, так как реакции группировки и эмансипации, усиливающиеся в период подъёма,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субдепрессивный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 практически затухают.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составляет суицидальное поведение. Причем речь идёт не о показательных суицидах, как в случае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истероидной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акцентуацией, а об истинных покушениях. Также формой отклоняющегося поведения у подростков этого типа может быть склонность к побегам как реакция на несправедливое отношение к нему.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циклоидного типа акцентуации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7623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непредсказуемы, с частыми и сильными перепадами настроения. Поводы для этих перепадов – незначительные мелочи ( косой взгляд или неприветливая фраза). В периоды плохого настроения требуют поддержки близких. Хорошо чувствуют отношение к себе окружающих.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Лабильный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02476" y="3643313"/>
            <a:ext cx="4541555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"Слабым звеном" лабильного подростка является эмоциональное отвержение со стороны близких лиц, утрата их или полная разлука с ними.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Длительная неблагоприятная обстановка в сочетании с недоброжелательным вниманием со стороны окружения, эмоциональным отвержением и третированием со стороны близких,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гиперпротекцией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толкнуть такого подростка на поиски эмоциональных контактов в асоциальных компаниях.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настроение у лабильных подростков меняется очень часто, а перемены очень глубоки, вероятны суицидальные попытки в состоянии аффекта.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лабильного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нситив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44"/>
          <a:stretch>
            <a:fillRect/>
          </a:stretch>
        </p:blipFill>
        <p:spPr>
          <a:xfrm>
            <a:off x="28607" y="0"/>
            <a:ext cx="9115393" cy="55007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7467600" cy="3740169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распрастронение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реакции за пределы той ситуации и микросреды, где они возникли;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утрата психологической понятности поведения;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присоединение невротических расстройств (колебания настроения, раздражительность, истощаемость, нарушение сна, соматовегетативные расстройства).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1714202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перехода психологической реакции в патологическую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черта таких подростков – “чувство собственной недостаточности”. Они робки, застенчивы, избегают новых людей, глубоко привязаны к родителям.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них формируются высокие моральные и этические требования и к себе, и к другим, и поэтому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они практически не демонстрируют, за исключением суицидального поведения.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Суицидальные попытки носят характер истинного покушения. Они связаны со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сверхтребованиями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себе со стороны подростков.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сензитивного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изоид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0" b="4878"/>
          <a:stretch>
            <a:fillRect/>
          </a:stretch>
        </p:blipFill>
        <p:spPr>
          <a:xfrm>
            <a:off x="0" y="214290"/>
            <a:ext cx="9144000" cy="557216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Алкоголь, наркотические вещества практически не вызывают интереса у шизоидных подростков. Однако некоторые из них находят, что небольшие дозы алкоголя, не вызывая эйфории, могут облегчить установление контактов, устраняют затруднения и чувство неестественности при общении. Тогда легко образуется особого рода психическая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Суицидальное поведение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шизоидам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свойственно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шизоидность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видимо, не располагает к подобному способу решения жизненных трудностей.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Делинквентность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шизоидном типе характера встречается нечасто, при этом в самом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делинквентном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поведении явственно выступают шизоидные черты.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шизоидного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устойчив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100"/>
          <a:stretch>
            <a:fillRect/>
          </a:stretch>
        </p:blipFill>
        <p:spPr>
          <a:xfrm>
            <a:off x="214282" y="357166"/>
            <a:ext cx="8786874" cy="544643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Главная черта неустойчивых подростков – крайнее безволие и тяга к лёгким удовольствиям. Этим стремлением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детерменировано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всё их поведение.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Высокая частота алкоголизации подростков неустойчивого типа тоже вполне понятна. Вино рассматривается ими как необходимый атрибут культа развлечений. В качестве мотива алкоголизации обычно приводится желание испытать веселое настроение. То же можно сказать и о наркотиках.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Неустойчивые подростки легко идут на кражи, рассматривая их не как противоправный поступок, а как развлечение и добыча средств на новые развлечения.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Достаточно характерны для таких подростков побеги из дома. Сначала они бегут от трудностей (учебы, наказаний и т. п.), но потом – на поиски развлечений. Не умея организовывать и занять самих себя, они тянутся в группы несовершеннолетних, где занимают место безвольных исполнителей желаний лидера и членов стихийных групп. 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Суицидальное поведение неустойчивым подросткам не свойственно.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неусточивого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форм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671" r="2362" b="10205"/>
          <a:stretch>
            <a:fillRect/>
          </a:stretch>
        </p:blipFill>
        <p:spPr>
          <a:xfrm>
            <a:off x="0" y="0"/>
            <a:ext cx="9144000" cy="564357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47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 этого типа — постоянная и чрезмерная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конформность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 своему непосредственному и привычному окружению.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подростки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комформного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типа практически не демонстрируют.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конформного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стено-невротиче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8786874" cy="574866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Главными чертами этой акцентуации являются повышенная утомляемость, раздражительность и склонность 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ипохондричности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силу этих качеств при этом типе акцентуации не встречается 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делинквентности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побегов из дому, ни алкоголизации.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Однако это не означает полного отсутствия предпосылок для формирования отклонений в поведении.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Астено-невротические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подростки, как и остальные, стремятся к независимости от взрослых и общению со сверстниками. Но из-за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астетичности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утомляемости они не могут активно выражать свои стремления.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Накапливаясь, эти стремления могут подогревать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маломотивированные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вспышки раздражения в отношении родителей, воспитателей, побуждать к обвинению близких в том, что они не уделяют должного внимания их здоровью, или даже порождать глухую неприязнь к сверстникам, у которых подростковые поведенческие реакции выражаются прямо и открыто.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Девиантное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поведение характерное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астеноневротический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типа акцентуации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929618" cy="2143140"/>
          </a:xfrm>
        </p:spPr>
        <p:txBody>
          <a:bodyPr wrap="square">
            <a:no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Быстрая и частая обратная связь (возвращение информации о последствиях поведения);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Детально разработанная система поощрений и подкреплений;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Использование дневников, графиков и других показателей движения вперед.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4164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и коррекция поведенческих расстройств в подростковом возрасте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C:\Documents and Settings\ratschenkovals\Рабочий стол\СПО\Курсы\Картинки\8dp4OgIYM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5500694" cy="275034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85738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Освобождение от опеки и контроля взрослых, протест против установленных правил и порядков, стремление к независимости, самостоятельности и самоутверждению себя как личности.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эмансипации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ratschenkovals\Рабочий стол\СПО\Курсы\Картинки\01c4b93b03c73e82f35d805c23874c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4934" y="3357562"/>
            <a:ext cx="5313346" cy="315809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429684" cy="27146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Рекомендовать родителям составить список проблем подростка: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Проблемы должны быть конкретизированы : «абстрактные» нотации малоэффективны;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следует вместо описания проблем давать оценку личностных качеств подростка;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 отделить родительское отношение к подростку (однозначно принимающее) от осуждения конкретных форм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дисфункционального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поведения.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296974"/>
          </a:xfrm>
        </p:spPr>
        <p:txBody>
          <a:bodyPr>
            <a:noAutofit/>
          </a:bodyPr>
          <a:lstStyle/>
          <a:p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Когнитивно-поведенческие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принципы коррекции поведения.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ratschenkovals\Рабочий стол\СПО\Курсы\Картинки\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86190"/>
            <a:ext cx="4357698" cy="290513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4572032" cy="48577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Аванс (опережающая награда);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Реальность обещанной награды;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коррекционного задания в игровой сюжет, увлекающий подростка;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Неожиданное проявление доверия;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Подчеркивание успешности усилий подростка;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Выражение веры в силы и способности подростка;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Подключение эгоцентрических установок;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за счет любопытства;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азарта, обусловленного соревнованием, соперничеством;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«амнистия»;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Творческая мотивация.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36841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Приемы управления поведением</a:t>
            </a:r>
            <a:b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Поощрение: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atschenkovals\Рабочий стол\СПО\Курсы\Картинки\1-109-300x2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2857500" cy="2181225"/>
          </a:xfrm>
          <a:prstGeom prst="rect">
            <a:avLst/>
          </a:prstGeom>
          <a:noFill/>
        </p:spPr>
      </p:pic>
      <p:pic>
        <p:nvPicPr>
          <p:cNvPr id="2051" name="Picture 3" descr="C:\Documents and Settings\ratschenkovals\Рабочий стол\СПО\Курсы\Картинки\ratif-6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0" y="4143380"/>
            <a:ext cx="3929070" cy="24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27860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Апелляция к разуму подростка;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Информация о возможных неприятных последствиях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дисфункционального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 (на уровне, доступном пониманию подростка);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«ультимативный компромисс» (категорическое предложение единственно возможной альтернативы);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Демонстративное игнорирование вызывающего поведения;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Предупреждение о перспективе утраты уважения, помощи при невыполнении инструкций;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психологической нагрузки на подростка за счет «соучастия» родителей в вынужденном поведении.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Принуждение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ratschenkovals\Рабочий стол\СПО\Курсы\Картинки\emo-2211298661_fa63c612f2_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8559" y="3571876"/>
            <a:ext cx="5135441" cy="30734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7586690" cy="222939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Лишение ожидаемого удовольствия;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Смена дружеского тона на строго официальное обращение;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«включенного времени» («скамья штрафников», на которую можно временно отсадить подростка – поведение которого вышло за «пределы допустимого»);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Аудио-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водеосъемка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дисфункциональных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поведения.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Наказание (санкции):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ratschenkovals\Рабочий стол\СПО\Курсы\Картинки\skamya-nad-obryvom.jpg"/>
          <p:cNvPicPr>
            <a:picLocks noChangeAspect="1" noChangeArrowheads="1"/>
          </p:cNvPicPr>
          <p:nvPr/>
        </p:nvPicPr>
        <p:blipFill>
          <a:blip r:embed="rId2" cstate="print"/>
          <a:srcRect r="5769" b="12142"/>
          <a:stretch>
            <a:fillRect/>
          </a:stretch>
        </p:blipFill>
        <p:spPr bwMode="auto">
          <a:xfrm>
            <a:off x="2214546" y="3429000"/>
            <a:ext cx="4667280" cy="292895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любом наказании подросток должен быть уверен, что наказание справедливо, что его по-прежнему любят.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Порицание нужно делать кратко, ясно, твёрдо и требовательно.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Наказание должно носить временный характер.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наказании следует избегать оскорблений и приклеивания «ярлыков».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наказании исключено припоминание прежних проступков, Вы говорите с ними только о том, за что он наказывается именно сейчас.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Наказание должно быть последовательным, а не от случая к случаю.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Наказание должно в некоторых случаях отменяться, если подросток заявляет, что он готов в будущем исправить своё поведение, не повторять своих ошибок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Правила наказания детей. </a:t>
            </a: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186766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Благодарю за внимание!</a:t>
            </a:r>
            <a:endParaRPr lang="ru-RU" sz="4000" dirty="0"/>
          </a:p>
        </p:txBody>
      </p:sp>
      <p:pic>
        <p:nvPicPr>
          <p:cNvPr id="1026" name="Picture 2" descr="C:\Documents and Settings\ratschenkovals\Рабочий стол\СПО\Курсы\307509_76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410319"/>
            <a:ext cx="5643602" cy="3542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71678"/>
            <a:ext cx="8215370" cy="142876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отнесена к ситуационно-личностным реакциям лишь условно. Стремление подростков к группированию носит, по существу инстинктивный характер.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560840" cy="1282154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Реакция группирования со сверстниками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atschenkovals\Рабочий стол\СПО\Курсы\Картинки\199955068_4562255d2eb7f4b0fb4a303ad7682a3e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3692" y="3429000"/>
            <a:ext cx="4888374" cy="3207995"/>
          </a:xfrm>
          <a:prstGeom prst="rect">
            <a:avLst/>
          </a:prstGeom>
          <a:effectLst>
            <a:softEdge rad="127000"/>
          </a:effectLst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15370" cy="15716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Выраженный стойкий интерес к чему-либо, сопровождающийся чаще всего такими сложными чувствами, как одухотворенность, восторженность, влюбленность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 увлечения (хобби-реакции)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ratschenkovals\Рабочий стол\СПО\Курсы\Картинки\playing-games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286124"/>
            <a:ext cx="5000620" cy="333374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186766" cy="10715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Характеризуются повышенным, но в тоже время недостаточно дифференцированным половом влечением.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Реакции, обусловленные формирующимся сексуальным влечением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ratschenkovals\Рабочий стол\СПО\Курсы\Картинки\sex-ed-sucks-A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709" y="3214686"/>
            <a:ext cx="6259289" cy="3286127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143932" cy="185738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этапом развития психики, который приходится на подростковый возраст, является осознание своей индивидуальности, становление устойчивого образа собственного Я, то есть формирование самосознания.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582726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Реакции, обусловленные формированием самосознания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Documents and Settings\ratschenkovals\Рабочий стол\СПО\Курсы\Картинки\problemy-so-sverstni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53"/>
            <a:ext cx="4691074" cy="312982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072494" cy="185738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Субъективное чувство уродливости или наличия физического дефекта, который, с точки зрения подростка, очевиден для окружающих, хотя в действительности его внешность не отличается от нормальной.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368412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Реакции, связанные с повышенным вниманием к своей внешности (</a:t>
            </a:r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дисморфореакции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ratschenkovals\Рабочий стол\СПО\Курсы\Картинки\1496611967_550351.jpg"/>
          <p:cNvPicPr>
            <a:picLocks noChangeAspect="1" noChangeArrowheads="1"/>
          </p:cNvPicPr>
          <p:nvPr/>
        </p:nvPicPr>
        <p:blipFill>
          <a:blip r:embed="rId2" cstate="print"/>
          <a:srcRect b="9858"/>
          <a:stretch>
            <a:fillRect/>
          </a:stretch>
        </p:blipFill>
        <p:spPr bwMode="auto">
          <a:xfrm>
            <a:off x="3937993" y="3429000"/>
            <a:ext cx="4801197" cy="32459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1927</TotalTime>
  <Words>1872</Words>
  <Application>Microsoft Office PowerPoint</Application>
  <PresentationFormat>Экран (4:3)</PresentationFormat>
  <Paragraphs>186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Открытая</vt:lpstr>
      <vt:lpstr>Особенности формирования личности в подростковом и юношеском возрасте.</vt:lpstr>
      <vt:lpstr>Слайд 2</vt:lpstr>
      <vt:lpstr>Критерии перехода психологической реакции в патологическую</vt:lpstr>
      <vt:lpstr>Реакция эмансипации</vt:lpstr>
      <vt:lpstr>Реакция группирования со сверстниками</vt:lpstr>
      <vt:lpstr>Реакции увлечения (хобби-реакции)</vt:lpstr>
      <vt:lpstr>Реакции, обусловленные формирующимся сексуальным влечением</vt:lpstr>
      <vt:lpstr>Реакции, обусловленные формированием самосознания</vt:lpstr>
      <vt:lpstr>Реакции, связанные с повышенным вниманием к своей внешности (дисморфореакции)</vt:lpstr>
      <vt:lpstr>Реакции, связанные с повышенным внимание к своему внутреннему миру (рефлексиореакции)</vt:lpstr>
      <vt:lpstr>Аддиктивное поведение</vt:lpstr>
      <vt:lpstr>Агрессивные действия</vt:lpstr>
      <vt:lpstr>Агрессивные действия могут представлять собой:</vt:lpstr>
      <vt:lpstr>Формы выражения агрессии:</vt:lpstr>
      <vt:lpstr>Акцентуации характера </vt:lpstr>
      <vt:lpstr>Слайд 16</vt:lpstr>
      <vt:lpstr>Слайд 17</vt:lpstr>
      <vt:lpstr>Девиантное поведение характерное для истероидного типа акцентуации</vt:lpstr>
      <vt:lpstr>Слайд 19</vt:lpstr>
      <vt:lpstr>Девиантное поведение характерное для психостенического типа акцентуации</vt:lpstr>
      <vt:lpstr>Слайд 21</vt:lpstr>
      <vt:lpstr>Девиантное поведение характерное для эпилептоидного типа акцентуации</vt:lpstr>
      <vt:lpstr>Слайд 23</vt:lpstr>
      <vt:lpstr>Девиантное поведение характерное для гипертимного типа акцентуации</vt:lpstr>
      <vt:lpstr>Слайд 25</vt:lpstr>
      <vt:lpstr>Девиантное поведение характерное для циклоидного типа акцентуации</vt:lpstr>
      <vt:lpstr>Лабильный</vt:lpstr>
      <vt:lpstr>Девиантное поведение характерное для лабильного типа акцентуации</vt:lpstr>
      <vt:lpstr>Слайд 29</vt:lpstr>
      <vt:lpstr>Девиантное поведение характерное для сензитивного типа акцентуации</vt:lpstr>
      <vt:lpstr>Слайд 31</vt:lpstr>
      <vt:lpstr>Девиантное поведение характерное для шизоидного типа акцентуации</vt:lpstr>
      <vt:lpstr>Слайд 33</vt:lpstr>
      <vt:lpstr>Девиантное поведение характерное для неусточивого типа акцентуации</vt:lpstr>
      <vt:lpstr>Слайд 35</vt:lpstr>
      <vt:lpstr>Девиантное поведение характерное для конформного типа акцентуации</vt:lpstr>
      <vt:lpstr>Слайд 37</vt:lpstr>
      <vt:lpstr>Девиантное поведение характерное для астеноневротический типа акцентуации</vt:lpstr>
      <vt:lpstr>Профилактика и коррекция поведенческих расстройств в подростковом возрасте</vt:lpstr>
      <vt:lpstr>Когнитивно-поведенческие принципы коррекции поведения.</vt:lpstr>
      <vt:lpstr>Приемы управления поведением Поощрение:</vt:lpstr>
      <vt:lpstr>Принуждение:</vt:lpstr>
      <vt:lpstr>Наказание (санкции):</vt:lpstr>
      <vt:lpstr>Правила наказания детей. 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ratschenkovals</cp:lastModifiedBy>
  <cp:revision>204</cp:revision>
  <dcterms:modified xsi:type="dcterms:W3CDTF">2018-05-10T03:42:18Z</dcterms:modified>
</cp:coreProperties>
</file>