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60" r:id="rId2"/>
    <p:sldId id="262" r:id="rId3"/>
    <p:sldId id="317" r:id="rId4"/>
    <p:sldId id="265" r:id="rId5"/>
    <p:sldId id="313" r:id="rId6"/>
    <p:sldId id="297" r:id="rId7"/>
    <p:sldId id="303" r:id="rId8"/>
    <p:sldId id="309" r:id="rId9"/>
    <p:sldId id="314" r:id="rId10"/>
    <p:sldId id="305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BD1E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5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429684" cy="471490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>
                <a:solidFill>
                  <a:srgbClr val="7030A0"/>
                </a:solidFill>
              </a:rPr>
              <a:t/>
            </a:r>
            <a:br>
              <a:rPr lang="ru-RU" sz="2700" dirty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>
                <a:solidFill>
                  <a:srgbClr val="7030A0"/>
                </a:solidFill>
              </a:rPr>
              <a:t/>
            </a:r>
            <a:br>
              <a:rPr lang="ru-RU" sz="2700" dirty="0">
                <a:solidFill>
                  <a:srgbClr val="7030A0"/>
                </a:solidFill>
              </a:rPr>
            </a:br>
            <a:r>
              <a:rPr lang="ru-RU" sz="3000" b="1" dirty="0" smtClean="0">
                <a:solidFill>
                  <a:srgbClr val="7030A0"/>
                </a:solidFill>
              </a:rPr>
              <a:t>«Профилактика </a:t>
            </a:r>
            <a:br>
              <a:rPr lang="ru-RU" sz="3000" b="1" dirty="0" smtClean="0">
                <a:solidFill>
                  <a:srgbClr val="7030A0"/>
                </a:solidFill>
              </a:rPr>
            </a:br>
            <a:r>
              <a:rPr lang="ru-RU" sz="3000" b="1" dirty="0" smtClean="0">
                <a:solidFill>
                  <a:srgbClr val="7030A0"/>
                </a:solidFill>
              </a:rPr>
              <a:t>суицидального поведения»</a:t>
            </a:r>
            <a:br>
              <a:rPr lang="ru-RU" sz="3000" b="1" dirty="0" smtClean="0">
                <a:solidFill>
                  <a:srgbClr val="7030A0"/>
                </a:solidFill>
              </a:rPr>
            </a:br>
            <a:r>
              <a:rPr lang="ru-RU" sz="3000" b="1" dirty="0" smtClean="0">
                <a:solidFill>
                  <a:srgbClr val="0070C0"/>
                </a:solidFill>
              </a:rPr>
              <a:t/>
            </a:r>
            <a:br>
              <a:rPr lang="ru-RU" sz="3000" b="1" dirty="0" smtClean="0">
                <a:solidFill>
                  <a:srgbClr val="0070C0"/>
                </a:solidFill>
              </a:rPr>
            </a:br>
            <a:r>
              <a:rPr lang="ru-RU" sz="3000" b="1" dirty="0" smtClean="0">
                <a:solidFill>
                  <a:srgbClr val="0070C0"/>
                </a:solidFill>
              </a:rPr>
              <a:t/>
            </a:r>
            <a:br>
              <a:rPr lang="ru-RU" sz="3000" b="1" dirty="0" smtClean="0">
                <a:solidFill>
                  <a:srgbClr val="0070C0"/>
                </a:solidFill>
              </a:rPr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5000636"/>
            <a:ext cx="2986086" cy="792088"/>
          </a:xfrm>
        </p:spPr>
        <p:txBody>
          <a:bodyPr>
            <a:normAutofit fontScale="92500" lnSpcReduction="10000"/>
          </a:bodyPr>
          <a:lstStyle/>
          <a:p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400" dirty="0" smtClean="0">
                <a:solidFill>
                  <a:srgbClr val="0070C0"/>
                </a:solidFill>
              </a:rPr>
              <a:t>Барнаул, 2019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4071942"/>
            <a:ext cx="6500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Педагог-психолог: Руш Наталья Владимировна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39406"/>
            <a:ext cx="2415212" cy="241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714728"/>
            <a:ext cx="8229600" cy="3143272"/>
          </a:xfrm>
        </p:spPr>
        <p:txBody>
          <a:bodyPr/>
          <a:lstStyle/>
          <a:p>
            <a:pPr algn="just">
              <a:buClr>
                <a:srgbClr val="FF0000"/>
              </a:buClr>
            </a:pPr>
            <a:r>
              <a:rPr lang="ru-RU" dirty="0" smtClean="0"/>
              <a:t>Подросток нуждается в особом типе взрослого человека, с которым он может общаться, </a:t>
            </a:r>
            <a:r>
              <a:rPr lang="ru-RU" dirty="0" smtClean="0">
                <a:solidFill>
                  <a:srgbClr val="C00000"/>
                </a:solidFill>
              </a:rPr>
              <a:t>который будет понимать его, даже когда подросток сам не понимает себя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7030A0"/>
                </a:solidFill>
              </a:rPr>
              <a:t>который будет любить его и проявлять к нему терпимость, даже тогда, когда кажется, что его больше никто не любит…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6277" y="0"/>
            <a:ext cx="6206343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820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        </a:t>
            </a:r>
          </a:p>
          <a:p>
            <a:pPr algn="just">
              <a:buNone/>
            </a:pPr>
            <a:r>
              <a:rPr lang="ru-RU" sz="2800" b="1" i="1" dirty="0" err="1" smtClean="0">
                <a:solidFill>
                  <a:srgbClr val="7030A0"/>
                </a:solidFill>
              </a:rPr>
              <a:t>Суидид</a:t>
            </a:r>
            <a:r>
              <a:rPr lang="ru-RU" sz="2800" b="1" i="1" dirty="0" smtClean="0">
                <a:solidFill>
                  <a:srgbClr val="7030A0"/>
                </a:solidFill>
              </a:rPr>
              <a:t> – </a:t>
            </a:r>
            <a:r>
              <a:rPr lang="ru-RU" sz="2800" i="1" dirty="0" smtClean="0">
                <a:solidFill>
                  <a:srgbClr val="7030A0"/>
                </a:solidFill>
              </a:rPr>
              <a:t>преднамеренные действия человека в отношении самого себя, приводящие к гибели.</a:t>
            </a:r>
          </a:p>
          <a:p>
            <a:pPr lvl="1" algn="just">
              <a:buNone/>
            </a:pPr>
            <a:endParaRPr lang="ru-RU" sz="2500" i="1" dirty="0" smtClean="0">
              <a:solidFill>
                <a:srgbClr val="7030A0"/>
              </a:solidFill>
            </a:endParaRPr>
          </a:p>
          <a:p>
            <a:pPr lvl="1" algn="just">
              <a:buNone/>
            </a:pPr>
            <a:r>
              <a:rPr lang="ru-RU" sz="2500" i="1" dirty="0" smtClean="0">
                <a:solidFill>
                  <a:srgbClr val="7030A0"/>
                </a:solidFill>
              </a:rPr>
              <a:t>       </a:t>
            </a:r>
            <a:r>
              <a:rPr lang="ru-RU" sz="2500" b="1" i="1" dirty="0" smtClean="0">
                <a:solidFill>
                  <a:srgbClr val="7030A0"/>
                </a:solidFill>
              </a:rPr>
              <a:t>Суицидальная попытка (</a:t>
            </a:r>
            <a:r>
              <a:rPr lang="ru-RU" sz="2500" b="1" i="1" dirty="0" err="1" smtClean="0">
                <a:solidFill>
                  <a:srgbClr val="7030A0"/>
                </a:solidFill>
              </a:rPr>
              <a:t>парасуицид</a:t>
            </a:r>
            <a:r>
              <a:rPr lang="ru-RU" sz="2500" b="1" i="1" dirty="0" smtClean="0">
                <a:solidFill>
                  <a:srgbClr val="7030A0"/>
                </a:solidFill>
              </a:rPr>
              <a:t>) </a:t>
            </a:r>
            <a:r>
              <a:rPr lang="ru-RU" sz="2500" i="1" dirty="0" smtClean="0">
                <a:solidFill>
                  <a:srgbClr val="7030A0"/>
                </a:solidFill>
              </a:rPr>
              <a:t>– </a:t>
            </a:r>
            <a:r>
              <a:rPr lang="ru-RU" sz="2500" i="1" dirty="0" err="1" smtClean="0">
                <a:solidFill>
                  <a:srgbClr val="7030A0"/>
                </a:solidFill>
              </a:rPr>
              <a:t>несмертельное</a:t>
            </a:r>
            <a:r>
              <a:rPr lang="ru-RU" sz="2500" i="1" dirty="0" smtClean="0">
                <a:solidFill>
                  <a:srgbClr val="7030A0"/>
                </a:solidFill>
              </a:rPr>
              <a:t> умышленное самоповреждение, которое нацелено на достижение желаемых </a:t>
            </a:r>
            <a:r>
              <a:rPr lang="ru-RU" sz="2500" i="1" dirty="0" err="1" smtClean="0">
                <a:solidFill>
                  <a:srgbClr val="7030A0"/>
                </a:solidFill>
              </a:rPr>
              <a:t>субьектом</a:t>
            </a:r>
            <a:r>
              <a:rPr lang="ru-RU" sz="2500" i="1" dirty="0" smtClean="0">
                <a:solidFill>
                  <a:srgbClr val="7030A0"/>
                </a:solidFill>
              </a:rPr>
              <a:t> изменений за счет физических последствий.</a:t>
            </a:r>
          </a:p>
          <a:p>
            <a:pPr algn="just">
              <a:buNone/>
            </a:pPr>
            <a:endParaRPr lang="ru-RU" sz="2800" i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sz="2800" b="1" i="1" dirty="0" smtClean="0">
                <a:solidFill>
                  <a:srgbClr val="7030A0"/>
                </a:solidFill>
              </a:rPr>
              <a:t>       Суицидальное поведение </a:t>
            </a:r>
            <a:r>
              <a:rPr lang="ru-RU" sz="2800" i="1" dirty="0" smtClean="0">
                <a:solidFill>
                  <a:srgbClr val="7030A0"/>
                </a:solidFill>
              </a:rPr>
              <a:t>– стремление человека покончить жизнь самоубийством.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892480" cy="6669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 Виды суицидов.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Истинное суицидальное поведение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характеризуется устойчивостью, целенаправленностью действий, связанных с осознанностью лишения себя жизни (заранее выбираются место, время, чтобы никто не смог помешать). </a:t>
            </a:r>
          </a:p>
          <a:p>
            <a:pPr algn="just" eaLnBrk="1" hangingPunct="1">
              <a:lnSpc>
                <a:spcPct val="8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Демонстративно-шантажное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поведение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проявляется в оказании психологического давления на окружающих с целью изменения конфликтной ситуации в благоприятную для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</a:rPr>
              <a:t>суицидента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сторону. При таком поведении человек понимает, что его действия не должны повлечь за собой смерть, и предпринимает для этого меры предосторожности.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Однако следует подчеркнуть, что они не всегда оказываются достаточными. Это обстоятельство нередко становится причиной трагического исхода, что необходимо учитывать в практической деятельности по предупреждению самоубийств. </a:t>
            </a:r>
          </a:p>
          <a:p>
            <a:pPr algn="just" eaLnBrk="1" hangingPunct="1">
              <a:lnSpc>
                <a:spcPct val="8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Аффективное суицидальное поведение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обычно обусловлено необычайно сильным аффектом, сопровождается дезорганизацией и сужением сознания.</a:t>
            </a:r>
          </a:p>
        </p:txBody>
      </p:sp>
    </p:spTree>
    <p:extLst>
      <p:ext uri="{BB962C8B-B14F-4D97-AF65-F5344CB8AC3E}">
        <p14:creationId xmlns:p14="http://schemas.microsoft.com/office/powerpoint/2010/main" val="170010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Конфликты в семье и распад семьи;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Жестокое обращение в семье; 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Крушение романтических отношений;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Семейные мифы: рассказ о родственниках совершивших самоубийство; если бы ни ты, то …; ты появился по глупости…     и т. д.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Игры в </a:t>
            </a:r>
            <a:r>
              <a:rPr lang="ru-RU" dirty="0" err="1" smtClean="0">
                <a:solidFill>
                  <a:srgbClr val="7030A0"/>
                </a:solidFill>
              </a:rPr>
              <a:t>интернет-группах</a:t>
            </a:r>
            <a:r>
              <a:rPr lang="ru-RU" dirty="0" smtClean="0">
                <a:solidFill>
                  <a:srgbClr val="7030A0"/>
                </a:solidFill>
              </a:rPr>
              <a:t> на самоубийство;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Употребление ПАВ (</a:t>
            </a:r>
            <a:r>
              <a:rPr lang="ru-RU" dirty="0" err="1" smtClean="0">
                <a:solidFill>
                  <a:srgbClr val="7030A0"/>
                </a:solidFill>
              </a:rPr>
              <a:t>психо-активные</a:t>
            </a:r>
            <a:r>
              <a:rPr lang="ru-RU" dirty="0" smtClean="0">
                <a:solidFill>
                  <a:srgbClr val="7030A0"/>
                </a:solidFill>
              </a:rPr>
              <a:t> вещества);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Самоубийство из подражания;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Депрессивное состояние;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Чувство безнадежности;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Тревожное состояние;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Трудности в усвоении учебной программы;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Суицидальные попытки и суицидальное поведение в прошлом;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Психическое заболевание и/или расстройство личности.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229600" cy="110750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300" b="1" dirty="0">
                <a:solidFill>
                  <a:srgbClr val="FF0000"/>
                </a:solidFill>
              </a:rPr>
              <a:t>Факторы суицидального риска: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0"/>
            <a:ext cx="8569325" cy="6597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</a:rPr>
              <a:t>Признаками высокой вероятности суицида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</a:rPr>
              <a:t>у человека могут быть следующие факты: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а)  открытые высказывания о желании покончить жизнь самоубийством (знакомым, в письмах родственникам и знакомым, любимым);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б)  косвенные намеки на возможность суицидальных действий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(напри­мер, появление в кругу коллег с петлей на шее из брючного ремня, веревки, телефонного провода и т. п., «игра» с оружием с имитацией самоубийств и т. д.);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в)  активная предварительная подготовка, целенаправленный поиск средств покончить с собой (собирание таблеток, поиск и хранение отравляющих веществ и жидкостей и т. п.);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г)  фиксация на примерах самоубийств (частые разговоры о са­моубийствах вообще);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д)  символическое прощание подростка с ближайшим окружением (раз­дача личных вещей, фотоальбомов, часов и т.п.);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е)  изменившийся стереотип поведения: несвойственная замкнутость и снижение двигательной активности у подвижных, общительных; воз­бужденное поведение и повышенная общительность у малопод­вижных и молчаливых;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ж)  сужение круга контактов, стремление к уединению и др. </a:t>
            </a:r>
          </a:p>
        </p:txBody>
      </p:sp>
    </p:spTree>
    <p:extLst>
      <p:ext uri="{BB962C8B-B14F-4D97-AF65-F5344CB8AC3E}">
        <p14:creationId xmlns:p14="http://schemas.microsoft.com/office/powerpoint/2010/main" val="16715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268760"/>
            <a:ext cx="7408333" cy="464137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В первую очередь: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изменения настроения, питания, изменения сна;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изменения в отношении к своей внешности;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 самоизоляция;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интерес к теме смерти (появление в доме литературы по этой теме, переписка в Интернете и т.п.);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нежелание и отказ посещать кружки, спортивные секции, школу (в том числе учащение прогулов);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серьезные изменения в состоянии здоровья (частые головные боли, обмороки, приступы, истерики, частые простуды, и др.).</a:t>
            </a:r>
          </a:p>
          <a:p>
            <a:pPr>
              <a:buClr>
                <a:srgbClr val="FF0000"/>
              </a:buClr>
            </a:pPr>
            <a:r>
              <a:rPr lang="ru-RU" dirty="0">
                <a:solidFill>
                  <a:srgbClr val="7030A0"/>
                </a:solidFill>
              </a:rPr>
              <a:t>Резкие и необоснованные вспышки агрессии;</a:t>
            </a:r>
          </a:p>
          <a:p>
            <a:pPr>
              <a:buClr>
                <a:srgbClr val="FF0000"/>
              </a:buClr>
            </a:pPr>
            <a:r>
              <a:rPr lang="ru-RU" dirty="0">
                <a:solidFill>
                  <a:srgbClr val="7030A0"/>
                </a:solidFill>
              </a:rPr>
              <a:t>Рисунки на тему смерти на последних страницах </a:t>
            </a:r>
            <a:r>
              <a:rPr lang="ru-RU" dirty="0" smtClean="0">
                <a:solidFill>
                  <a:srgbClr val="7030A0"/>
                </a:solidFill>
              </a:rPr>
              <a:t>тетрадей.</a:t>
            </a:r>
            <a:endParaRPr lang="ru-RU" dirty="0">
              <a:solidFill>
                <a:srgbClr val="7030A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Что могут и должны увидеть родители: 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358082" y="6357958"/>
            <a:ext cx="714380" cy="5000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36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7793037" cy="700087"/>
          </a:xfrm>
        </p:spPr>
        <p:txBody>
          <a:bodyPr/>
          <a:lstStyle/>
          <a:p>
            <a:pPr algn="ctr" eaLnBrk="1" hangingPunct="1"/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Интернет-угрозы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40"/>
          <p:cNvSpPr>
            <a:spLocks noGrp="1" noChangeArrowheads="1"/>
          </p:cNvSpPr>
          <p:nvPr>
            <p:ph sz="quarter" idx="13"/>
          </p:nvPr>
        </p:nvSpPr>
        <p:spPr>
          <a:xfrm>
            <a:off x="0" y="1000108"/>
            <a:ext cx="3000364" cy="5181600"/>
          </a:xfrm>
        </p:spPr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В контакте</a:t>
            </a:r>
            <a:endParaRPr lang="ru-RU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0000"/>
              </a:buClr>
            </a:pP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группа «РАЗБУДИ МЕНЯ в 4:20»</a:t>
            </a:r>
          </a:p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«#f57 </a:t>
            </a:r>
          </a:p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#f58</a:t>
            </a:r>
          </a:p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#</a:t>
            </a:r>
            <a:r>
              <a:rPr lang="ru-RU" dirty="0" err="1" smtClean="0">
                <a:solidFill>
                  <a:srgbClr val="7030A0"/>
                </a:solidFill>
              </a:rPr>
              <a:t>тихийдом</a:t>
            </a:r>
            <a:endParaRPr lang="ru-RU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#</a:t>
            </a:r>
            <a:r>
              <a:rPr lang="ru-RU" dirty="0" err="1" smtClean="0">
                <a:solidFill>
                  <a:srgbClr val="7030A0"/>
                </a:solidFill>
              </a:rPr>
              <a:t>рина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</a:p>
          <a:p>
            <a:pPr eaLnBrk="1" hangingPunct="1">
              <a:buClr>
                <a:srgbClr val="FF0000"/>
              </a:buClr>
            </a:pPr>
            <a:r>
              <a:rPr lang="ru-RU" dirty="0" err="1" smtClean="0">
                <a:solidFill>
                  <a:srgbClr val="7030A0"/>
                </a:solidFill>
              </a:rPr>
              <a:t>няпока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</a:p>
          <a:p>
            <a:pPr eaLnBrk="1" hangingPunct="1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#киты #</a:t>
            </a:r>
            <a:r>
              <a:rPr lang="ru-RU" dirty="0" err="1" smtClean="0">
                <a:solidFill>
                  <a:srgbClr val="7030A0"/>
                </a:solidFill>
              </a:rPr>
              <a:t>морекитов</a:t>
            </a:r>
            <a:r>
              <a:rPr lang="ru-RU" dirty="0" smtClean="0">
                <a:solidFill>
                  <a:srgbClr val="7030A0"/>
                </a:solidFill>
              </a:rPr>
              <a:t>» </a:t>
            </a:r>
          </a:p>
          <a:p>
            <a:pPr eaLnBrk="1" hangingPunct="1"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9220" name="Picture 2" descr="D:\АСТ ПЛ\1 Проекты\1Текущие проекты\1Политическая деятельность\Информационная гигиена\Презентация\kontent04.pn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 t="9448" b="10669"/>
          <a:stretch>
            <a:fillRect/>
          </a:stretch>
        </p:blipFill>
        <p:spPr>
          <a:xfrm>
            <a:off x="2571736" y="571480"/>
            <a:ext cx="6572264" cy="6286520"/>
          </a:xfr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7286644" y="6643710"/>
            <a:ext cx="1000132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964777" y="2464587"/>
            <a:ext cx="5857916" cy="164307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4429124" y="2000240"/>
            <a:ext cx="5429288" cy="20002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5214942" y="1428736"/>
            <a:ext cx="3857652" cy="1714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2285984" y="1571612"/>
            <a:ext cx="3857652" cy="1714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14744" y="4500570"/>
            <a:ext cx="1643074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2000232" y="571480"/>
            <a:ext cx="1214446" cy="8572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107125" y="1750207"/>
            <a:ext cx="4429156" cy="192882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b="1" dirty="0" smtClean="0">
                <a:solidFill>
                  <a:srgbClr val="FF0000"/>
                </a:solidFill>
              </a:rPr>
              <a:t>Всё представлено в виде игры, </a:t>
            </a:r>
            <a:r>
              <a:rPr lang="ru-RU" sz="3300" b="1" dirty="0" err="1" smtClean="0">
                <a:solidFill>
                  <a:srgbClr val="FF0000"/>
                </a:solidFill>
              </a:rPr>
              <a:t>квеста</a:t>
            </a:r>
            <a:r>
              <a:rPr lang="ru-RU" sz="3300" b="1" dirty="0" smtClean="0">
                <a:solidFill>
                  <a:srgbClr val="FF0000"/>
                </a:solidFill>
              </a:rPr>
              <a:t>…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1428736"/>
            <a:ext cx="8858280" cy="4723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«7 ШАГОВ»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1: </a:t>
            </a:r>
            <a:r>
              <a:rPr lang="ru-RU" sz="2400" dirty="0" smtClean="0">
                <a:solidFill>
                  <a:srgbClr val="FF0000"/>
                </a:solidFill>
              </a:rPr>
              <a:t>Режем руки </a:t>
            </a:r>
            <a:r>
              <a:rPr lang="ru-RU" sz="2400" dirty="0" smtClean="0"/>
              <a:t>(поверхностные порезы опасным лезвием, металлической линейкой на запястьях);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2: </a:t>
            </a:r>
            <a:r>
              <a:rPr lang="ru-RU" sz="2400" dirty="0" smtClean="0">
                <a:solidFill>
                  <a:srgbClr val="FF0000"/>
                </a:solidFill>
              </a:rPr>
              <a:t>Сердечко под глазом или на бедре </a:t>
            </a:r>
            <a:r>
              <a:rPr lang="ru-RU" sz="2400" dirty="0" smtClean="0"/>
              <a:t>(порезы, или процарапывание);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3:</a:t>
            </a:r>
            <a:r>
              <a:rPr lang="ru-RU" sz="2400" b="1" dirty="0" smtClean="0">
                <a:solidFill>
                  <a:srgbClr val="7030A0"/>
                </a:solidFill>
              </a:rPr>
              <a:t>  </a:t>
            </a:r>
            <a:r>
              <a:rPr lang="ru-RU" sz="2400" dirty="0" smtClean="0">
                <a:solidFill>
                  <a:srgbClr val="FF0000"/>
                </a:solidFill>
              </a:rPr>
              <a:t>Режем ноги </a:t>
            </a:r>
            <a:r>
              <a:rPr lang="ru-RU" sz="2400" dirty="0" smtClean="0"/>
              <a:t>(порезы, царапины на ногах);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4:</a:t>
            </a:r>
            <a:r>
              <a:rPr lang="ru-RU" sz="2400" b="1" dirty="0" smtClean="0">
                <a:solidFill>
                  <a:srgbClr val="7030A0"/>
                </a:solidFill>
              </a:rPr>
              <a:t>  </a:t>
            </a:r>
            <a:r>
              <a:rPr lang="ru-RU" sz="2400" dirty="0" smtClean="0">
                <a:solidFill>
                  <a:srgbClr val="FF0000"/>
                </a:solidFill>
              </a:rPr>
              <a:t>Режем мочку уха; 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5:  </a:t>
            </a:r>
            <a:r>
              <a:rPr lang="ru-RU" sz="2400" dirty="0" smtClean="0">
                <a:solidFill>
                  <a:srgbClr val="FF0000"/>
                </a:solidFill>
              </a:rPr>
              <a:t>Инициалы своего имени на руке </a:t>
            </a:r>
            <a:r>
              <a:rPr lang="ru-RU" sz="2400" u="sng" dirty="0" smtClean="0"/>
              <a:t>(предплечье);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6:  </a:t>
            </a:r>
            <a:r>
              <a:rPr lang="ru-RU" sz="2400" dirty="0" smtClean="0">
                <a:solidFill>
                  <a:srgbClr val="FF0000"/>
                </a:solidFill>
              </a:rPr>
              <a:t>Инициалы своего имени на ноге </a:t>
            </a:r>
            <a:r>
              <a:rPr lang="ru-RU" sz="2400" u="sng" dirty="0" smtClean="0"/>
              <a:t>(бедро); </a:t>
            </a:r>
            <a:endParaRPr lang="ru-RU" sz="2400" b="1" u="sng" dirty="0" smtClean="0"/>
          </a:p>
          <a:p>
            <a:pPr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Шаг 7:   </a:t>
            </a:r>
            <a:r>
              <a:rPr lang="ru-RU" sz="2400" b="1" dirty="0" smtClean="0">
                <a:solidFill>
                  <a:srgbClr val="FF0000"/>
                </a:solidFill>
              </a:rPr>
              <a:t>Ссора с родителями             уход из дома и….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                   прыжок с крыши   В 4.20 !!!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857620" y="5143512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8913"/>
            <a:ext cx="8713787" cy="6408737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Book Antiqua" pitchFamily="18" charset="0"/>
              </a:rPr>
              <a:t>  </a:t>
            </a:r>
            <a:r>
              <a:rPr lang="ru-RU" sz="3000" b="1" dirty="0" smtClean="0">
                <a:solidFill>
                  <a:srgbClr val="FF0000"/>
                </a:solidFill>
                <a:latin typeface="Book Antiqua" pitchFamily="18" charset="0"/>
              </a:rPr>
              <a:t>Что можно сделать для того,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Book Antiqua" pitchFamily="18" charset="0"/>
              </a:rPr>
              <a:t>чтобы помочь ребенку: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Подберите ключи к разгадке причин суицида.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Примите </a:t>
            </a:r>
            <a:r>
              <a:rPr lang="ru-RU" sz="2400" dirty="0" err="1" smtClean="0">
                <a:solidFill>
                  <a:srgbClr val="000000"/>
                </a:solidFill>
                <a:latin typeface="Book Antiqua" pitchFamily="18" charset="0"/>
              </a:rPr>
              <a:t>суицидента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как личность.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Установите заботливые взаимоотношения.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Будьте внимательным слушателем.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Не спорьте</a:t>
            </a:r>
            <a:r>
              <a:rPr lang="ru-RU" sz="2400" b="1" dirty="0" smtClean="0">
                <a:solidFill>
                  <a:srgbClr val="000000"/>
                </a:solidFill>
                <a:latin typeface="Book Antiqua" pitchFamily="18" charset="0"/>
              </a:rPr>
              <a:t>. </a:t>
            </a:r>
            <a:endParaRPr lang="ru-RU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Задавайте вопросы.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Не предлагайте неоправданных утешений.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Предложите конструктивные подходы.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Вселяйте надежду.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Оцените степень риска самоубийства.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Не оставляйте человека одного в ситуации высокого суицидального риска.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Обратитесь за помощью к специалистам.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Осуществляйте  заботу и поддержку.</a:t>
            </a:r>
          </a:p>
        </p:txBody>
      </p:sp>
    </p:spTree>
    <p:extLst>
      <p:ext uri="{BB962C8B-B14F-4D97-AF65-F5344CB8AC3E}">
        <p14:creationId xmlns:p14="http://schemas.microsoft.com/office/powerpoint/2010/main" val="219821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1430</TotalTime>
  <Words>793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«Профилактика  суицидального поведения»    </vt:lpstr>
      <vt:lpstr>Презентация PowerPoint</vt:lpstr>
      <vt:lpstr>Презентация PowerPoint</vt:lpstr>
      <vt:lpstr>      Факторы суицидального риска:      </vt:lpstr>
      <vt:lpstr>Презентация PowerPoint</vt:lpstr>
      <vt:lpstr>Что могут и должны увидеть родители: </vt:lpstr>
      <vt:lpstr>Интернет-угрозы</vt:lpstr>
      <vt:lpstr>Всё представлено в виде игры, квеста…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 </cp:lastModifiedBy>
  <cp:revision>119</cp:revision>
  <cp:lastPrinted>2019-05-14T08:24:02Z</cp:lastPrinted>
  <dcterms:modified xsi:type="dcterms:W3CDTF">2019-05-15T07:53:57Z</dcterms:modified>
</cp:coreProperties>
</file>